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escher\Desktop\Doane%20Class%20Work\SIP\Data%20and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Free</a:t>
            </a:r>
            <a:r>
              <a:rPr lang="en-US" baseline="0"/>
              <a:t>/Reduced Priced Meals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'Free&amp;Reduced'!$B$1</c:f>
              <c:strCache>
                <c:ptCount val="1"/>
                <c:pt idx="0">
                  <c:v>State</c:v>
                </c:pt>
              </c:strCache>
            </c:strRef>
          </c:tx>
          <c:marker>
            <c:symbol val="none"/>
          </c:marker>
          <c:cat>
            <c:strRef>
              <c:f>'Free&amp;Reduced'!$A$2:$A$4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'Free&amp;Reduced'!$B$2:$B$4</c:f>
              <c:numCache>
                <c:formatCode>General</c:formatCode>
                <c:ptCount val="3"/>
                <c:pt idx="0">
                  <c:v>44.18</c:v>
                </c:pt>
                <c:pt idx="1">
                  <c:v>44.93</c:v>
                </c:pt>
                <c:pt idx="2">
                  <c:v>44.17</c:v>
                </c:pt>
              </c:numCache>
            </c:numRef>
          </c:val>
        </c:ser>
        <c:ser>
          <c:idx val="1"/>
          <c:order val="1"/>
          <c:tx>
            <c:strRef>
              <c:f>'Free&amp;Reduced'!$C$1</c:f>
              <c:strCache>
                <c:ptCount val="1"/>
                <c:pt idx="0">
                  <c:v>District</c:v>
                </c:pt>
              </c:strCache>
            </c:strRef>
          </c:tx>
          <c:marker>
            <c:symbol val="none"/>
          </c:marker>
          <c:cat>
            <c:strRef>
              <c:f>'Free&amp;Reduced'!$A$2:$A$4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'Free&amp;Reduced'!$C$2:$C$4</c:f>
              <c:numCache>
                <c:formatCode>General</c:formatCode>
                <c:ptCount val="3"/>
                <c:pt idx="0">
                  <c:v>27.36</c:v>
                </c:pt>
                <c:pt idx="1">
                  <c:v>21.16</c:v>
                </c:pt>
                <c:pt idx="2">
                  <c:v>21.29</c:v>
                </c:pt>
              </c:numCache>
            </c:numRef>
          </c:val>
        </c:ser>
        <c:ser>
          <c:idx val="2"/>
          <c:order val="2"/>
          <c:tx>
            <c:strRef>
              <c:f>'Free&amp;Reduced'!$D$1</c:f>
              <c:strCache>
                <c:ptCount val="1"/>
                <c:pt idx="0">
                  <c:v>School</c:v>
                </c:pt>
              </c:strCache>
            </c:strRef>
          </c:tx>
          <c:marker>
            <c:symbol val="none"/>
          </c:marker>
          <c:cat>
            <c:strRef>
              <c:f>'Free&amp;Reduced'!$A$2:$A$4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'Free&amp;Reduced'!$D$2:$D$4</c:f>
              <c:numCache>
                <c:formatCode>General</c:formatCode>
                <c:ptCount val="3"/>
                <c:pt idx="0">
                  <c:v>28.330000000000005</c:v>
                </c:pt>
                <c:pt idx="1">
                  <c:v>24.18</c:v>
                </c:pt>
                <c:pt idx="2">
                  <c:v>26.630000000000013</c:v>
                </c:pt>
              </c:numCache>
            </c:numRef>
          </c:val>
        </c:ser>
        <c:marker val="1"/>
        <c:axId val="113932160"/>
        <c:axId val="113963392"/>
      </c:lineChart>
      <c:catAx>
        <c:axId val="113932160"/>
        <c:scaling>
          <c:orientation val="minMax"/>
        </c:scaling>
        <c:axPos val="b"/>
        <c:majorTickMark val="none"/>
        <c:tickLblPos val="nextTo"/>
        <c:crossAx val="113963392"/>
        <c:crosses val="autoZero"/>
        <c:auto val="1"/>
        <c:lblAlgn val="ctr"/>
        <c:lblOffset val="100"/>
      </c:catAx>
      <c:valAx>
        <c:axId val="113963392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</a:t>
                </a:r>
                <a:r>
                  <a:rPr lang="en-US" baseline="0"/>
                  <a:t> 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113932160"/>
        <c:crosses val="autoZero"/>
        <c:crossBetween val="between"/>
      </c:valAx>
    </c:plotArea>
    <c:legend>
      <c:legendPos val="r"/>
      <c:layout/>
    </c:legend>
    <c:plotVisOnly val="1"/>
  </c:chart>
  <c:spPr>
    <a:ln w="15875"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Demographics!$A$2</c:f>
              <c:strCache>
                <c:ptCount val="1"/>
                <c:pt idx="0">
                  <c:v>2014-2015</c:v>
                </c:pt>
              </c:strCache>
            </c:strRef>
          </c:tx>
          <c:dLbls>
            <c:dLbl>
              <c:idx val="0"/>
              <c:layout>
                <c:manualLayout>
                  <c:x val="-0.1326852824715592"/>
                  <c:y val="-6.8631026384859788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5782807368859106"/>
                  <c:y val="-2.249868766404200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4446408484653797"/>
                  <c:y val="6.919988948749832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22491773693123593"/>
                  <c:y val="9.3051526453930264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Demographics!$B$1:$F$1</c:f>
              <c:strCache>
                <c:ptCount val="5"/>
                <c:pt idx="0">
                  <c:v>Asian</c:v>
                </c:pt>
                <c:pt idx="1">
                  <c:v>Black or African American</c:v>
                </c:pt>
                <c:pt idx="2">
                  <c:v>Hispanic</c:v>
                </c:pt>
                <c:pt idx="3">
                  <c:v>White</c:v>
                </c:pt>
                <c:pt idx="4">
                  <c:v>Two or more races</c:v>
                </c:pt>
              </c:strCache>
            </c:strRef>
          </c:cat>
          <c:val>
            <c:numRef>
              <c:f>Demographics!$B$2:$F$2</c:f>
              <c:numCache>
                <c:formatCode>General</c:formatCode>
                <c:ptCount val="5"/>
                <c:pt idx="0">
                  <c:v>3</c:v>
                </c:pt>
                <c:pt idx="1">
                  <c:v>11</c:v>
                </c:pt>
                <c:pt idx="2">
                  <c:v>8</c:v>
                </c:pt>
                <c:pt idx="3">
                  <c:v>442</c:v>
                </c:pt>
                <c:pt idx="4">
                  <c:v>19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 w="15875"/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MAPs</a:t>
            </a:r>
            <a:r>
              <a:rPr lang="en-US" baseline="0"/>
              <a:t> Reading and Language Usage RIT Score </a:t>
            </a:r>
            <a:r>
              <a:rPr lang="en-US" sz="1800" b="1" i="0" u="none" strike="noStrike" baseline="0"/>
              <a:t>Growth </a:t>
            </a:r>
            <a:r>
              <a:rPr lang="en-US" baseline="0"/>
              <a:t>Fall 2012-Spring 2013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'Maps Reading Growth'!$B$2</c:f>
              <c:strCache>
                <c:ptCount val="1"/>
                <c:pt idx="0">
                  <c:v>Growth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1.5503875968992267E-2"/>
                  <c:y val="-3.8394415357766144E-2"/>
                </c:manualLayout>
              </c:layout>
              <c:showVal val="1"/>
            </c:dLbl>
            <c:showVal val="1"/>
          </c:dLbls>
          <c:cat>
            <c:strRef>
              <c:f>'Maps Reading Growth'!$A$3:$A$13</c:f>
              <c:strCache>
                <c:ptCount val="11"/>
                <c:pt idx="0">
                  <c:v>Grade 6</c:v>
                </c:pt>
                <c:pt idx="1">
                  <c:v>Grade 7</c:v>
                </c:pt>
                <c:pt idx="2">
                  <c:v>Grade 8</c:v>
                </c:pt>
                <c:pt idx="3">
                  <c:v>Grade 10</c:v>
                </c:pt>
                <c:pt idx="4">
                  <c:v>Grade 11</c:v>
                </c:pt>
                <c:pt idx="6">
                  <c:v>Grade 6</c:v>
                </c:pt>
                <c:pt idx="7">
                  <c:v>Grade 7</c:v>
                </c:pt>
                <c:pt idx="8">
                  <c:v>Grade 8</c:v>
                </c:pt>
                <c:pt idx="9">
                  <c:v>Grade 10</c:v>
                </c:pt>
                <c:pt idx="10">
                  <c:v>Grade 11</c:v>
                </c:pt>
              </c:strCache>
            </c:strRef>
          </c:cat>
          <c:val>
            <c:numRef>
              <c:f>'Maps Reading Growth'!$B$3:$B$13</c:f>
              <c:numCache>
                <c:formatCode>General</c:formatCode>
                <c:ptCount val="11"/>
                <c:pt idx="0">
                  <c:v>3.9</c:v>
                </c:pt>
                <c:pt idx="1">
                  <c:v>-4.2</c:v>
                </c:pt>
                <c:pt idx="2">
                  <c:v>0.60000000000000042</c:v>
                </c:pt>
                <c:pt idx="3">
                  <c:v>0.7000000000000004</c:v>
                </c:pt>
                <c:pt idx="4">
                  <c:v>-0.60000000000000042</c:v>
                </c:pt>
                <c:pt idx="6">
                  <c:v>5.0999999999999996</c:v>
                </c:pt>
                <c:pt idx="7">
                  <c:v>-2.7</c:v>
                </c:pt>
                <c:pt idx="8">
                  <c:v>-1.8</c:v>
                </c:pt>
                <c:pt idx="9">
                  <c:v>2.5</c:v>
                </c:pt>
                <c:pt idx="10">
                  <c:v>-0.7000000000000004</c:v>
                </c:pt>
              </c:numCache>
            </c:numRef>
          </c:val>
        </c:ser>
        <c:ser>
          <c:idx val="1"/>
          <c:order val="1"/>
          <c:tx>
            <c:strRef>
              <c:f>'Maps Reading Growth'!$C$2</c:f>
              <c:strCache>
                <c:ptCount val="1"/>
                <c:pt idx="0">
                  <c:v>Growth Projection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8.8593576965670245E-3"/>
                  <c:y val="-2.4432809773123947E-2"/>
                </c:manualLayout>
              </c:layout>
              <c:showVal val="1"/>
            </c:dLbl>
            <c:showVal val="1"/>
          </c:dLbls>
          <c:cat>
            <c:strRef>
              <c:f>'Maps Reading Growth'!$A$3:$A$13</c:f>
              <c:strCache>
                <c:ptCount val="11"/>
                <c:pt idx="0">
                  <c:v>Grade 6</c:v>
                </c:pt>
                <c:pt idx="1">
                  <c:v>Grade 7</c:v>
                </c:pt>
                <c:pt idx="2">
                  <c:v>Grade 8</c:v>
                </c:pt>
                <c:pt idx="3">
                  <c:v>Grade 10</c:v>
                </c:pt>
                <c:pt idx="4">
                  <c:v>Grade 11</c:v>
                </c:pt>
                <c:pt idx="6">
                  <c:v>Grade 6</c:v>
                </c:pt>
                <c:pt idx="7">
                  <c:v>Grade 7</c:v>
                </c:pt>
                <c:pt idx="8">
                  <c:v>Grade 8</c:v>
                </c:pt>
                <c:pt idx="9">
                  <c:v>Grade 10</c:v>
                </c:pt>
                <c:pt idx="10">
                  <c:v>Grade 11</c:v>
                </c:pt>
              </c:strCache>
            </c:strRef>
          </c:cat>
          <c:val>
            <c:numRef>
              <c:f>'Maps Reading Growth'!$C$3:$C$13</c:f>
              <c:numCache>
                <c:formatCode>General</c:formatCode>
                <c:ptCount val="11"/>
                <c:pt idx="0">
                  <c:v>3.8</c:v>
                </c:pt>
                <c:pt idx="1">
                  <c:v>3.3</c:v>
                </c:pt>
                <c:pt idx="2">
                  <c:v>3.2</c:v>
                </c:pt>
                <c:pt idx="3">
                  <c:v>2</c:v>
                </c:pt>
                <c:pt idx="6">
                  <c:v>3.5</c:v>
                </c:pt>
                <c:pt idx="7">
                  <c:v>2.8</c:v>
                </c:pt>
                <c:pt idx="8">
                  <c:v>2.5</c:v>
                </c:pt>
                <c:pt idx="9">
                  <c:v>2</c:v>
                </c:pt>
              </c:numCache>
            </c:numRef>
          </c:val>
        </c:ser>
        <c:dLbls>
          <c:showVal val="1"/>
        </c:dLbls>
        <c:marker val="1"/>
        <c:axId val="116659712"/>
        <c:axId val="116661632"/>
      </c:lineChart>
      <c:catAx>
        <c:axId val="116659712"/>
        <c:scaling>
          <c:orientation val="minMax"/>
        </c:scaling>
        <c:axPos val="b"/>
        <c:majorTickMark val="none"/>
        <c:tickLblPos val="nextTo"/>
        <c:crossAx val="116661632"/>
        <c:crosses val="autoZero"/>
        <c:auto val="1"/>
        <c:lblAlgn val="ctr"/>
        <c:lblOffset val="100"/>
      </c:catAx>
      <c:valAx>
        <c:axId val="1166616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6659712"/>
        <c:crosses val="autoZero"/>
        <c:crossBetween val="between"/>
      </c:valAx>
    </c:plotArea>
    <c:legend>
      <c:legendPos val="t"/>
      <c:layout/>
    </c:legend>
    <c:plotVisOnly val="1"/>
  </c:chart>
  <c:spPr>
    <a:ln w="15875"/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STAR Reading</a:t>
            </a:r>
            <a:r>
              <a:rPr lang="en-US" sz="1600" baseline="0" dirty="0"/>
              <a:t> - </a:t>
            </a:r>
            <a:r>
              <a:rPr lang="en-US" sz="1600" dirty="0"/>
              <a:t>Grade </a:t>
            </a:r>
            <a:r>
              <a:rPr lang="en-US" sz="1600" dirty="0" smtClean="0"/>
              <a:t>Equivalency</a:t>
            </a:r>
            <a:endParaRPr lang="en-US" sz="1600" dirty="0"/>
          </a:p>
          <a:p>
            <a:pPr>
              <a:defRPr/>
            </a:pPr>
            <a:r>
              <a:rPr lang="en-US" sz="1600" dirty="0"/>
              <a:t>(Student</a:t>
            </a:r>
            <a:r>
              <a:rPr lang="en-US" sz="1600" baseline="0" dirty="0"/>
              <a:t> scores shown in comparison with norm level of 7)</a:t>
            </a:r>
            <a:endParaRPr lang="en-US" sz="16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'At-Risk Student Scores'!$B$1</c:f>
              <c:strCache>
                <c:ptCount val="1"/>
                <c:pt idx="0">
                  <c:v>STAR Grade Equivalent</c:v>
                </c:pt>
              </c:strCache>
            </c:strRef>
          </c:tx>
          <c:cat>
            <c:strRef>
              <c:f>'At-Risk Student Scores'!$A$2:$A$10</c:f>
              <c:strCache>
                <c:ptCount val="9"/>
                <c:pt idx="0">
                  <c:v>Student 1</c:v>
                </c:pt>
                <c:pt idx="1">
                  <c:v>Student 2</c:v>
                </c:pt>
                <c:pt idx="2">
                  <c:v>Student 3</c:v>
                </c:pt>
                <c:pt idx="3">
                  <c:v>Student 4</c:v>
                </c:pt>
                <c:pt idx="4">
                  <c:v>Student 5</c:v>
                </c:pt>
                <c:pt idx="5">
                  <c:v>Student 6</c:v>
                </c:pt>
                <c:pt idx="6">
                  <c:v>Student 7</c:v>
                </c:pt>
                <c:pt idx="7">
                  <c:v>Student 8</c:v>
                </c:pt>
                <c:pt idx="8">
                  <c:v>Student 9</c:v>
                </c:pt>
              </c:strCache>
            </c:strRef>
          </c:cat>
          <c:val>
            <c:numRef>
              <c:f>'At-Risk Student Scores'!$B$2:$B$10</c:f>
              <c:numCache>
                <c:formatCode>General</c:formatCode>
                <c:ptCount val="9"/>
                <c:pt idx="0">
                  <c:v>3.9</c:v>
                </c:pt>
                <c:pt idx="1">
                  <c:v>1.3</c:v>
                </c:pt>
                <c:pt idx="2">
                  <c:v>3.4</c:v>
                </c:pt>
                <c:pt idx="3">
                  <c:v>5.6</c:v>
                </c:pt>
                <c:pt idx="4">
                  <c:v>6</c:v>
                </c:pt>
                <c:pt idx="5">
                  <c:v>1.8</c:v>
                </c:pt>
                <c:pt idx="6">
                  <c:v>4</c:v>
                </c:pt>
                <c:pt idx="7">
                  <c:v>5.5</c:v>
                </c:pt>
                <c:pt idx="8">
                  <c:v>3.9</c:v>
                </c:pt>
              </c:numCache>
            </c:numRef>
          </c:val>
        </c:ser>
        <c:axId val="77593216"/>
        <c:axId val="82586240"/>
      </c:barChart>
      <c:catAx>
        <c:axId val="77593216"/>
        <c:scaling>
          <c:orientation val="minMax"/>
        </c:scaling>
        <c:axPos val="b"/>
        <c:tickLblPos val="nextTo"/>
        <c:crossAx val="82586240"/>
        <c:crosses val="autoZero"/>
        <c:auto val="1"/>
        <c:lblAlgn val="ctr"/>
        <c:lblOffset val="100"/>
      </c:catAx>
      <c:valAx>
        <c:axId val="82586240"/>
        <c:scaling>
          <c:orientation val="minMax"/>
          <c:max val="7"/>
        </c:scaling>
        <c:axPos val="l"/>
        <c:majorGridlines/>
        <c:numFmt formatCode="General" sourceLinked="1"/>
        <c:tickLblPos val="nextTo"/>
        <c:crossAx val="77593216"/>
        <c:crosses val="autoZero"/>
        <c:crossBetween val="between"/>
      </c:valAx>
    </c:plotArea>
    <c:legend>
      <c:legendPos val="r"/>
      <c:layout/>
    </c:legend>
    <c:plotVisOnly val="1"/>
  </c:chart>
  <c:spPr>
    <a:ln w="15875"/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STAR Reading Vocabulary Scores</a:t>
            </a:r>
          </a:p>
          <a:p>
            <a:pPr>
              <a:defRPr/>
            </a:pPr>
            <a:r>
              <a:rPr lang="en-US"/>
              <a:t>Growth</a:t>
            </a:r>
            <a:r>
              <a:rPr lang="en-US" baseline="0"/>
              <a:t> from August to March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'STAR Growth'!$B$13</c:f>
              <c:strCache>
                <c:ptCount val="1"/>
                <c:pt idx="0">
                  <c:v>August</c:v>
                </c:pt>
              </c:strCache>
            </c:strRef>
          </c:tx>
          <c:cat>
            <c:strRef>
              <c:f>'STAR Growth'!$A$14:$A$22</c:f>
              <c:strCache>
                <c:ptCount val="9"/>
                <c:pt idx="0">
                  <c:v>Student 1</c:v>
                </c:pt>
                <c:pt idx="1">
                  <c:v>Student 2</c:v>
                </c:pt>
                <c:pt idx="2">
                  <c:v>Student 3</c:v>
                </c:pt>
                <c:pt idx="3">
                  <c:v>Student 4</c:v>
                </c:pt>
                <c:pt idx="4">
                  <c:v>Student 5</c:v>
                </c:pt>
                <c:pt idx="5">
                  <c:v>Student 6</c:v>
                </c:pt>
                <c:pt idx="6">
                  <c:v>Student 7</c:v>
                </c:pt>
                <c:pt idx="7">
                  <c:v>Student 8</c:v>
                </c:pt>
                <c:pt idx="8">
                  <c:v>Student 9</c:v>
                </c:pt>
              </c:strCache>
            </c:strRef>
          </c:cat>
          <c:val>
            <c:numRef>
              <c:f>'STAR Growth'!$B$14:$B$22</c:f>
              <c:numCache>
                <c:formatCode>General</c:formatCode>
                <c:ptCount val="9"/>
                <c:pt idx="0">
                  <c:v>38</c:v>
                </c:pt>
                <c:pt idx="1">
                  <c:v>2</c:v>
                </c:pt>
                <c:pt idx="2">
                  <c:v>31</c:v>
                </c:pt>
                <c:pt idx="3">
                  <c:v>67</c:v>
                </c:pt>
                <c:pt idx="4">
                  <c:v>72</c:v>
                </c:pt>
                <c:pt idx="5">
                  <c:v>4</c:v>
                </c:pt>
                <c:pt idx="6">
                  <c:v>40</c:v>
                </c:pt>
                <c:pt idx="7">
                  <c:v>65</c:v>
                </c:pt>
                <c:pt idx="8">
                  <c:v>38</c:v>
                </c:pt>
              </c:numCache>
            </c:numRef>
          </c:val>
        </c:ser>
        <c:ser>
          <c:idx val="1"/>
          <c:order val="1"/>
          <c:tx>
            <c:strRef>
              <c:f>'STAR Growth'!$C$13</c:f>
              <c:strCache>
                <c:ptCount val="1"/>
                <c:pt idx="0">
                  <c:v>January</c:v>
                </c:pt>
              </c:strCache>
            </c:strRef>
          </c:tx>
          <c:cat>
            <c:strRef>
              <c:f>'STAR Growth'!$A$14:$A$22</c:f>
              <c:strCache>
                <c:ptCount val="9"/>
                <c:pt idx="0">
                  <c:v>Student 1</c:v>
                </c:pt>
                <c:pt idx="1">
                  <c:v>Student 2</c:v>
                </c:pt>
                <c:pt idx="2">
                  <c:v>Student 3</c:v>
                </c:pt>
                <c:pt idx="3">
                  <c:v>Student 4</c:v>
                </c:pt>
                <c:pt idx="4">
                  <c:v>Student 5</c:v>
                </c:pt>
                <c:pt idx="5">
                  <c:v>Student 6</c:v>
                </c:pt>
                <c:pt idx="6">
                  <c:v>Student 7</c:v>
                </c:pt>
                <c:pt idx="7">
                  <c:v>Student 8</c:v>
                </c:pt>
                <c:pt idx="8">
                  <c:v>Student 9</c:v>
                </c:pt>
              </c:strCache>
            </c:strRef>
          </c:cat>
          <c:val>
            <c:numRef>
              <c:f>'STAR Growth'!$C$14:$C$22</c:f>
              <c:numCache>
                <c:formatCode>General</c:formatCode>
                <c:ptCount val="9"/>
                <c:pt idx="0">
                  <c:v>27</c:v>
                </c:pt>
                <c:pt idx="1">
                  <c:v>2</c:v>
                </c:pt>
                <c:pt idx="2">
                  <c:v>35</c:v>
                </c:pt>
                <c:pt idx="3">
                  <c:v>54</c:v>
                </c:pt>
                <c:pt idx="5">
                  <c:v>8</c:v>
                </c:pt>
                <c:pt idx="6">
                  <c:v>52</c:v>
                </c:pt>
                <c:pt idx="7">
                  <c:v>77</c:v>
                </c:pt>
                <c:pt idx="8">
                  <c:v>64</c:v>
                </c:pt>
              </c:numCache>
            </c:numRef>
          </c:val>
        </c:ser>
        <c:ser>
          <c:idx val="2"/>
          <c:order val="2"/>
          <c:tx>
            <c:strRef>
              <c:f>'STAR Growth'!$D$13</c:f>
              <c:strCache>
                <c:ptCount val="1"/>
                <c:pt idx="0">
                  <c:v>March</c:v>
                </c:pt>
              </c:strCache>
            </c:strRef>
          </c:tx>
          <c:cat>
            <c:strRef>
              <c:f>'STAR Growth'!$A$14:$A$22</c:f>
              <c:strCache>
                <c:ptCount val="9"/>
                <c:pt idx="0">
                  <c:v>Student 1</c:v>
                </c:pt>
                <c:pt idx="1">
                  <c:v>Student 2</c:v>
                </c:pt>
                <c:pt idx="2">
                  <c:v>Student 3</c:v>
                </c:pt>
                <c:pt idx="3">
                  <c:v>Student 4</c:v>
                </c:pt>
                <c:pt idx="4">
                  <c:v>Student 5</c:v>
                </c:pt>
                <c:pt idx="5">
                  <c:v>Student 6</c:v>
                </c:pt>
                <c:pt idx="6">
                  <c:v>Student 7</c:v>
                </c:pt>
                <c:pt idx="7">
                  <c:v>Student 8</c:v>
                </c:pt>
                <c:pt idx="8">
                  <c:v>Student 9</c:v>
                </c:pt>
              </c:strCache>
            </c:strRef>
          </c:cat>
          <c:val>
            <c:numRef>
              <c:f>'STAR Growth'!$D$14:$D$22</c:f>
              <c:numCache>
                <c:formatCode>General</c:formatCode>
                <c:ptCount val="9"/>
                <c:pt idx="0">
                  <c:v>36</c:v>
                </c:pt>
                <c:pt idx="1">
                  <c:v>1</c:v>
                </c:pt>
                <c:pt idx="2">
                  <c:v>23</c:v>
                </c:pt>
                <c:pt idx="3">
                  <c:v>73</c:v>
                </c:pt>
                <c:pt idx="4">
                  <c:v>72</c:v>
                </c:pt>
                <c:pt idx="5">
                  <c:v>12</c:v>
                </c:pt>
                <c:pt idx="6">
                  <c:v>52</c:v>
                </c:pt>
                <c:pt idx="7">
                  <c:v>70</c:v>
                </c:pt>
                <c:pt idx="8">
                  <c:v>61</c:v>
                </c:pt>
              </c:numCache>
            </c:numRef>
          </c:val>
        </c:ser>
        <c:axId val="141718656"/>
        <c:axId val="141795328"/>
      </c:barChart>
      <c:catAx>
        <c:axId val="141718656"/>
        <c:scaling>
          <c:orientation val="minMax"/>
        </c:scaling>
        <c:axPos val="b"/>
        <c:tickLblPos val="nextTo"/>
        <c:crossAx val="141795328"/>
        <c:crosses val="autoZero"/>
        <c:auto val="1"/>
        <c:lblAlgn val="ctr"/>
        <c:lblOffset val="100"/>
      </c:catAx>
      <c:valAx>
        <c:axId val="14179532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1718656"/>
        <c:crosses val="autoZero"/>
        <c:crossBetween val="between"/>
      </c:valAx>
    </c:plotArea>
    <c:legend>
      <c:legendPos val="r"/>
      <c:layout/>
    </c:legend>
    <c:plotVisOnly val="1"/>
  </c:chart>
  <c:spPr>
    <a:ln w="19050"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Student 1 - Percent</a:t>
            </a:r>
            <a:r>
              <a:rPr lang="en-US" baseline="0"/>
              <a:t> Correct on Pretest vs. Posttest Vocabulary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Sheet2!$B$29:$B$30</c:f>
              <c:strCache>
                <c:ptCount val="1"/>
                <c:pt idx="0">
                  <c:v>Student 1 Pretest</c:v>
                </c:pt>
              </c:strCache>
            </c:strRef>
          </c:tx>
          <c:cat>
            <c:strRef>
              <c:f>Sheet2!$A$31:$A$55</c:f>
              <c:strCache>
                <c:ptCount val="25"/>
                <c:pt idx="0">
                  <c:v>Lesson 3</c:v>
                </c:pt>
                <c:pt idx="2">
                  <c:v>Lesson 4</c:v>
                </c:pt>
                <c:pt idx="4">
                  <c:v>Lesson 5</c:v>
                </c:pt>
                <c:pt idx="6">
                  <c:v>Lesson 6</c:v>
                </c:pt>
                <c:pt idx="8">
                  <c:v>Lesson 7</c:v>
                </c:pt>
                <c:pt idx="10">
                  <c:v>Lesson 8</c:v>
                </c:pt>
                <c:pt idx="12">
                  <c:v>Lesson 9</c:v>
                </c:pt>
                <c:pt idx="14">
                  <c:v>Lesson 10</c:v>
                </c:pt>
                <c:pt idx="16">
                  <c:v>Lesson 11</c:v>
                </c:pt>
                <c:pt idx="18">
                  <c:v>Lesson 12</c:v>
                </c:pt>
                <c:pt idx="20">
                  <c:v>Lesson 13</c:v>
                </c:pt>
                <c:pt idx="22">
                  <c:v>Lesson 14</c:v>
                </c:pt>
                <c:pt idx="24">
                  <c:v>Lesson 15</c:v>
                </c:pt>
              </c:strCache>
            </c:strRef>
          </c:cat>
          <c:val>
            <c:numRef>
              <c:f>Sheet2!$B$31:$B$55</c:f>
              <c:numCache>
                <c:formatCode>General</c:formatCode>
                <c:ptCount val="25"/>
                <c:pt idx="0">
                  <c:v>38</c:v>
                </c:pt>
                <c:pt idx="2">
                  <c:v>24</c:v>
                </c:pt>
                <c:pt idx="4">
                  <c:v>33</c:v>
                </c:pt>
                <c:pt idx="6">
                  <c:v>33</c:v>
                </c:pt>
                <c:pt idx="8">
                  <c:v>31</c:v>
                </c:pt>
                <c:pt idx="10">
                  <c:v>54</c:v>
                </c:pt>
                <c:pt idx="12">
                  <c:v>69</c:v>
                </c:pt>
                <c:pt idx="14">
                  <c:v>53</c:v>
                </c:pt>
                <c:pt idx="16">
                  <c:v>44</c:v>
                </c:pt>
                <c:pt idx="18">
                  <c:v>50</c:v>
                </c:pt>
                <c:pt idx="20">
                  <c:v>27</c:v>
                </c:pt>
                <c:pt idx="22">
                  <c:v>31</c:v>
                </c:pt>
                <c:pt idx="24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Sheet2!$C$29:$C$30</c:f>
              <c:strCache>
                <c:ptCount val="1"/>
                <c:pt idx="0">
                  <c:v>Student 1 Posttest</c:v>
                </c:pt>
              </c:strCache>
            </c:strRef>
          </c:tx>
          <c:cat>
            <c:strRef>
              <c:f>Sheet2!$A$31:$A$55</c:f>
              <c:strCache>
                <c:ptCount val="25"/>
                <c:pt idx="0">
                  <c:v>Lesson 3</c:v>
                </c:pt>
                <c:pt idx="2">
                  <c:v>Lesson 4</c:v>
                </c:pt>
                <c:pt idx="4">
                  <c:v>Lesson 5</c:v>
                </c:pt>
                <c:pt idx="6">
                  <c:v>Lesson 6</c:v>
                </c:pt>
                <c:pt idx="8">
                  <c:v>Lesson 7</c:v>
                </c:pt>
                <c:pt idx="10">
                  <c:v>Lesson 8</c:v>
                </c:pt>
                <c:pt idx="12">
                  <c:v>Lesson 9</c:v>
                </c:pt>
                <c:pt idx="14">
                  <c:v>Lesson 10</c:v>
                </c:pt>
                <c:pt idx="16">
                  <c:v>Lesson 11</c:v>
                </c:pt>
                <c:pt idx="18">
                  <c:v>Lesson 12</c:v>
                </c:pt>
                <c:pt idx="20">
                  <c:v>Lesson 13</c:v>
                </c:pt>
                <c:pt idx="22">
                  <c:v>Lesson 14</c:v>
                </c:pt>
                <c:pt idx="24">
                  <c:v>Lesson 15</c:v>
                </c:pt>
              </c:strCache>
            </c:strRef>
          </c:cat>
          <c:val>
            <c:numRef>
              <c:f>Sheet2!$C$31:$C$55</c:f>
              <c:numCache>
                <c:formatCode>General</c:formatCode>
                <c:ptCount val="25"/>
                <c:pt idx="0">
                  <c:v>54</c:v>
                </c:pt>
                <c:pt idx="2">
                  <c:v>48</c:v>
                </c:pt>
                <c:pt idx="4">
                  <c:v>33</c:v>
                </c:pt>
                <c:pt idx="6">
                  <c:v>50</c:v>
                </c:pt>
                <c:pt idx="8">
                  <c:v>65</c:v>
                </c:pt>
                <c:pt idx="10">
                  <c:v>69</c:v>
                </c:pt>
                <c:pt idx="12">
                  <c:v>100</c:v>
                </c:pt>
                <c:pt idx="14">
                  <c:v>73</c:v>
                </c:pt>
                <c:pt idx="16">
                  <c:v>63</c:v>
                </c:pt>
                <c:pt idx="18">
                  <c:v>83</c:v>
                </c:pt>
                <c:pt idx="20">
                  <c:v>87</c:v>
                </c:pt>
                <c:pt idx="22">
                  <c:v>38</c:v>
                </c:pt>
                <c:pt idx="24">
                  <c:v>71</c:v>
                </c:pt>
              </c:numCache>
            </c:numRef>
          </c:val>
        </c:ser>
        <c:axId val="142011776"/>
        <c:axId val="142030336"/>
      </c:barChart>
      <c:catAx>
        <c:axId val="142011776"/>
        <c:scaling>
          <c:orientation val="minMax"/>
        </c:scaling>
        <c:axPos val="b"/>
        <c:tickLblPos val="nextTo"/>
        <c:crossAx val="142030336"/>
        <c:crosses val="autoZero"/>
        <c:auto val="1"/>
        <c:lblAlgn val="ctr"/>
        <c:lblOffset val="100"/>
      </c:catAx>
      <c:valAx>
        <c:axId val="14203033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2011776"/>
        <c:crosses val="autoZero"/>
        <c:crossBetween val="between"/>
      </c:valAx>
    </c:plotArea>
    <c:legend>
      <c:legendPos val="r"/>
      <c:layout/>
    </c:legend>
    <c:plotVisOnly val="1"/>
  </c:chart>
  <c:spPr>
    <a:ln w="19050"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/>
              <a:t>Student 7 - Percent Correct on Pretest vs. Posttest Vocabulary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Sheet2!$T$29:$T$30</c:f>
              <c:strCache>
                <c:ptCount val="1"/>
                <c:pt idx="0">
                  <c:v>Student 7 Pretest</c:v>
                </c:pt>
              </c:strCache>
            </c:strRef>
          </c:tx>
          <c:cat>
            <c:strRef>
              <c:f>Sheet2!$S$31:$S$55</c:f>
              <c:strCache>
                <c:ptCount val="25"/>
                <c:pt idx="0">
                  <c:v>Lesson 3</c:v>
                </c:pt>
                <c:pt idx="2">
                  <c:v>Lesson 4</c:v>
                </c:pt>
                <c:pt idx="4">
                  <c:v>Lesson 5</c:v>
                </c:pt>
                <c:pt idx="6">
                  <c:v>Lesson 6</c:v>
                </c:pt>
                <c:pt idx="8">
                  <c:v>Lesson 7</c:v>
                </c:pt>
                <c:pt idx="10">
                  <c:v>Lesson 8</c:v>
                </c:pt>
                <c:pt idx="12">
                  <c:v>Lesson 9</c:v>
                </c:pt>
                <c:pt idx="14">
                  <c:v>Lesson 10</c:v>
                </c:pt>
                <c:pt idx="16">
                  <c:v>Lesson 11</c:v>
                </c:pt>
                <c:pt idx="18">
                  <c:v>Lesson 12</c:v>
                </c:pt>
                <c:pt idx="20">
                  <c:v>Lesson 13</c:v>
                </c:pt>
                <c:pt idx="22">
                  <c:v>Lesson 14</c:v>
                </c:pt>
                <c:pt idx="24">
                  <c:v>Lesson 15</c:v>
                </c:pt>
              </c:strCache>
            </c:strRef>
          </c:cat>
          <c:val>
            <c:numRef>
              <c:f>Sheet2!$T$31:$T$55</c:f>
              <c:numCache>
                <c:formatCode>General</c:formatCode>
                <c:ptCount val="25"/>
                <c:pt idx="0">
                  <c:v>27</c:v>
                </c:pt>
                <c:pt idx="2">
                  <c:v>41</c:v>
                </c:pt>
                <c:pt idx="4">
                  <c:v>45</c:v>
                </c:pt>
                <c:pt idx="6">
                  <c:v>16</c:v>
                </c:pt>
                <c:pt idx="8">
                  <c:v>26</c:v>
                </c:pt>
                <c:pt idx="10">
                  <c:v>11</c:v>
                </c:pt>
                <c:pt idx="12">
                  <c:v>32</c:v>
                </c:pt>
                <c:pt idx="14">
                  <c:v>43</c:v>
                </c:pt>
                <c:pt idx="16">
                  <c:v>28</c:v>
                </c:pt>
                <c:pt idx="18">
                  <c:v>21</c:v>
                </c:pt>
                <c:pt idx="20">
                  <c:v>25</c:v>
                </c:pt>
                <c:pt idx="22">
                  <c:v>20</c:v>
                </c:pt>
                <c:pt idx="24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Sheet2!$U$29:$U$30</c:f>
              <c:strCache>
                <c:ptCount val="1"/>
                <c:pt idx="0">
                  <c:v>Student 7 Posttest</c:v>
                </c:pt>
              </c:strCache>
            </c:strRef>
          </c:tx>
          <c:cat>
            <c:strRef>
              <c:f>Sheet2!$S$31:$S$55</c:f>
              <c:strCache>
                <c:ptCount val="25"/>
                <c:pt idx="0">
                  <c:v>Lesson 3</c:v>
                </c:pt>
                <c:pt idx="2">
                  <c:v>Lesson 4</c:v>
                </c:pt>
                <c:pt idx="4">
                  <c:v>Lesson 5</c:v>
                </c:pt>
                <c:pt idx="6">
                  <c:v>Lesson 6</c:v>
                </c:pt>
                <c:pt idx="8">
                  <c:v>Lesson 7</c:v>
                </c:pt>
                <c:pt idx="10">
                  <c:v>Lesson 8</c:v>
                </c:pt>
                <c:pt idx="12">
                  <c:v>Lesson 9</c:v>
                </c:pt>
                <c:pt idx="14">
                  <c:v>Lesson 10</c:v>
                </c:pt>
                <c:pt idx="16">
                  <c:v>Lesson 11</c:v>
                </c:pt>
                <c:pt idx="18">
                  <c:v>Lesson 12</c:v>
                </c:pt>
                <c:pt idx="20">
                  <c:v>Lesson 13</c:v>
                </c:pt>
                <c:pt idx="22">
                  <c:v>Lesson 14</c:v>
                </c:pt>
                <c:pt idx="24">
                  <c:v>Lesson 15</c:v>
                </c:pt>
              </c:strCache>
            </c:strRef>
          </c:cat>
          <c:val>
            <c:numRef>
              <c:f>Sheet2!$U$31:$U$55</c:f>
              <c:numCache>
                <c:formatCode>General</c:formatCode>
                <c:ptCount val="25"/>
                <c:pt idx="0">
                  <c:v>64</c:v>
                </c:pt>
                <c:pt idx="2">
                  <c:v>64</c:v>
                </c:pt>
                <c:pt idx="4">
                  <c:v>59</c:v>
                </c:pt>
                <c:pt idx="6">
                  <c:v>47</c:v>
                </c:pt>
                <c:pt idx="8">
                  <c:v>65</c:v>
                </c:pt>
                <c:pt idx="10">
                  <c:v>58</c:v>
                </c:pt>
                <c:pt idx="12">
                  <c:v>48</c:v>
                </c:pt>
                <c:pt idx="14">
                  <c:v>74</c:v>
                </c:pt>
                <c:pt idx="16">
                  <c:v>80</c:v>
                </c:pt>
                <c:pt idx="18">
                  <c:v>54</c:v>
                </c:pt>
                <c:pt idx="20">
                  <c:v>65</c:v>
                </c:pt>
                <c:pt idx="22">
                  <c:v>50</c:v>
                </c:pt>
                <c:pt idx="24">
                  <c:v>33</c:v>
                </c:pt>
              </c:numCache>
            </c:numRef>
          </c:val>
        </c:ser>
        <c:axId val="147376768"/>
        <c:axId val="147382656"/>
      </c:barChart>
      <c:catAx>
        <c:axId val="147376768"/>
        <c:scaling>
          <c:orientation val="minMax"/>
        </c:scaling>
        <c:axPos val="b"/>
        <c:tickLblPos val="nextTo"/>
        <c:crossAx val="147382656"/>
        <c:crosses val="autoZero"/>
        <c:auto val="1"/>
        <c:lblAlgn val="ctr"/>
        <c:lblOffset val="100"/>
      </c:catAx>
      <c:valAx>
        <c:axId val="147382656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47376768"/>
        <c:crosses val="autoZero"/>
        <c:crossBetween val="between"/>
      </c:valAx>
    </c:plotArea>
    <c:legend>
      <c:legendPos val="r"/>
      <c:layout/>
    </c:legend>
    <c:plotVisOnly val="1"/>
  </c:chart>
  <c:spPr>
    <a:ln w="19050"/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/>
              <a:t>Student 8 - Percent Correct on Pretest vs. Posttest Vocabulary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'Pre-Posttests'!$W$29:$W$30</c:f>
              <c:strCache>
                <c:ptCount val="1"/>
                <c:pt idx="0">
                  <c:v>Student 8 Pretest</c:v>
                </c:pt>
              </c:strCache>
            </c:strRef>
          </c:tx>
          <c:cat>
            <c:strRef>
              <c:f>'Pre-Posttests'!$V$31:$V$55</c:f>
              <c:strCache>
                <c:ptCount val="25"/>
                <c:pt idx="0">
                  <c:v>Lesson 3</c:v>
                </c:pt>
                <c:pt idx="2">
                  <c:v>Lesson 4</c:v>
                </c:pt>
                <c:pt idx="4">
                  <c:v>Lesson 5</c:v>
                </c:pt>
                <c:pt idx="6">
                  <c:v>Lesson 6</c:v>
                </c:pt>
                <c:pt idx="8">
                  <c:v>Lesson 7</c:v>
                </c:pt>
                <c:pt idx="10">
                  <c:v>Lesson 8</c:v>
                </c:pt>
                <c:pt idx="12">
                  <c:v>Lesson 9</c:v>
                </c:pt>
                <c:pt idx="14">
                  <c:v>Lesson 10</c:v>
                </c:pt>
                <c:pt idx="16">
                  <c:v>Lesson 11</c:v>
                </c:pt>
                <c:pt idx="18">
                  <c:v>Lesson 12</c:v>
                </c:pt>
                <c:pt idx="20">
                  <c:v>Lesson 13</c:v>
                </c:pt>
                <c:pt idx="22">
                  <c:v>Lesson 14</c:v>
                </c:pt>
                <c:pt idx="24">
                  <c:v>Lesson 15</c:v>
                </c:pt>
              </c:strCache>
            </c:strRef>
          </c:cat>
          <c:val>
            <c:numRef>
              <c:f>'Pre-Posttests'!$W$31:$W$55</c:f>
              <c:numCache>
                <c:formatCode>General</c:formatCode>
                <c:ptCount val="25"/>
                <c:pt idx="0">
                  <c:v>68</c:v>
                </c:pt>
                <c:pt idx="2">
                  <c:v>68</c:v>
                </c:pt>
                <c:pt idx="4">
                  <c:v>50</c:v>
                </c:pt>
                <c:pt idx="6">
                  <c:v>42</c:v>
                </c:pt>
                <c:pt idx="8">
                  <c:v>52</c:v>
                </c:pt>
                <c:pt idx="10">
                  <c:v>53</c:v>
                </c:pt>
                <c:pt idx="12">
                  <c:v>40</c:v>
                </c:pt>
                <c:pt idx="14">
                  <c:v>48</c:v>
                </c:pt>
                <c:pt idx="16">
                  <c:v>52</c:v>
                </c:pt>
                <c:pt idx="18">
                  <c:v>58</c:v>
                </c:pt>
                <c:pt idx="20">
                  <c:v>60</c:v>
                </c:pt>
                <c:pt idx="22">
                  <c:v>55</c:v>
                </c:pt>
                <c:pt idx="24">
                  <c:v>42</c:v>
                </c:pt>
              </c:numCache>
            </c:numRef>
          </c:val>
        </c:ser>
        <c:ser>
          <c:idx val="1"/>
          <c:order val="1"/>
          <c:tx>
            <c:strRef>
              <c:f>'Pre-Posttests'!$X$29:$X$30</c:f>
              <c:strCache>
                <c:ptCount val="1"/>
                <c:pt idx="0">
                  <c:v>Student 8 Posttest</c:v>
                </c:pt>
              </c:strCache>
            </c:strRef>
          </c:tx>
          <c:cat>
            <c:strRef>
              <c:f>'Pre-Posttests'!$V$31:$V$55</c:f>
              <c:strCache>
                <c:ptCount val="25"/>
                <c:pt idx="0">
                  <c:v>Lesson 3</c:v>
                </c:pt>
                <c:pt idx="2">
                  <c:v>Lesson 4</c:v>
                </c:pt>
                <c:pt idx="4">
                  <c:v>Lesson 5</c:v>
                </c:pt>
                <c:pt idx="6">
                  <c:v>Lesson 6</c:v>
                </c:pt>
                <c:pt idx="8">
                  <c:v>Lesson 7</c:v>
                </c:pt>
                <c:pt idx="10">
                  <c:v>Lesson 8</c:v>
                </c:pt>
                <c:pt idx="12">
                  <c:v>Lesson 9</c:v>
                </c:pt>
                <c:pt idx="14">
                  <c:v>Lesson 10</c:v>
                </c:pt>
                <c:pt idx="16">
                  <c:v>Lesson 11</c:v>
                </c:pt>
                <c:pt idx="18">
                  <c:v>Lesson 12</c:v>
                </c:pt>
                <c:pt idx="20">
                  <c:v>Lesson 13</c:v>
                </c:pt>
                <c:pt idx="22">
                  <c:v>Lesson 14</c:v>
                </c:pt>
                <c:pt idx="24">
                  <c:v>Lesson 15</c:v>
                </c:pt>
              </c:strCache>
            </c:strRef>
          </c:cat>
          <c:val>
            <c:numRef>
              <c:f>'Pre-Posttests'!$X$31:$X$55</c:f>
              <c:numCache>
                <c:formatCode>General</c:formatCode>
                <c:ptCount val="25"/>
                <c:pt idx="0">
                  <c:v>73</c:v>
                </c:pt>
                <c:pt idx="2">
                  <c:v>77</c:v>
                </c:pt>
                <c:pt idx="4">
                  <c:v>82</c:v>
                </c:pt>
                <c:pt idx="6">
                  <c:v>68</c:v>
                </c:pt>
                <c:pt idx="8">
                  <c:v>61</c:v>
                </c:pt>
                <c:pt idx="10">
                  <c:v>95</c:v>
                </c:pt>
                <c:pt idx="12">
                  <c:v>64</c:v>
                </c:pt>
                <c:pt idx="14">
                  <c:v>70</c:v>
                </c:pt>
                <c:pt idx="16">
                  <c:v>80</c:v>
                </c:pt>
                <c:pt idx="18">
                  <c:v>79</c:v>
                </c:pt>
                <c:pt idx="20">
                  <c:v>70</c:v>
                </c:pt>
                <c:pt idx="22">
                  <c:v>65</c:v>
                </c:pt>
                <c:pt idx="24">
                  <c:v>60</c:v>
                </c:pt>
              </c:numCache>
            </c:numRef>
          </c:val>
        </c:ser>
        <c:axId val="153252608"/>
        <c:axId val="153255296"/>
      </c:barChart>
      <c:catAx>
        <c:axId val="153252608"/>
        <c:scaling>
          <c:orientation val="minMax"/>
        </c:scaling>
        <c:axPos val="b"/>
        <c:tickLblPos val="nextTo"/>
        <c:crossAx val="153255296"/>
        <c:crosses val="autoZero"/>
        <c:auto val="1"/>
        <c:lblAlgn val="ctr"/>
        <c:lblOffset val="100"/>
      </c:catAx>
      <c:valAx>
        <c:axId val="153255296"/>
        <c:scaling>
          <c:orientation val="minMax"/>
        </c:scaling>
        <c:axPos val="l"/>
        <c:majorGridlines/>
        <c:numFmt formatCode="General" sourceLinked="1"/>
        <c:tickLblPos val="nextTo"/>
        <c:crossAx val="153252608"/>
        <c:crosses val="autoZero"/>
        <c:crossBetween val="between"/>
      </c:valAx>
    </c:plotArea>
    <c:legend>
      <c:legendPos val="r"/>
      <c:layout/>
    </c:legend>
    <c:plotVisOnly val="1"/>
  </c:chart>
  <c:spPr>
    <a:ln w="19050"/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Percent</a:t>
            </a:r>
            <a:r>
              <a:rPr lang="en-US" baseline="0"/>
              <a:t> Correct on Individual Activity Types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5597668079951543"/>
          <c:y val="0.19195592738407688"/>
          <c:w val="0.42417019987886179"/>
          <c:h val="0.68927657480314952"/>
        </c:manualLayout>
      </c:layout>
      <c:radarChart>
        <c:radarStyle val="marker"/>
        <c:ser>
          <c:idx val="0"/>
          <c:order val="0"/>
          <c:tx>
            <c:strRef>
              <c:f>Sheet1!$B$2</c:f>
              <c:strCache>
                <c:ptCount val="1"/>
                <c:pt idx="0">
                  <c:v>Student 1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Sheet1!$B$3:$B$8</c:f>
              <c:numCache>
                <c:formatCode>General</c:formatCode>
                <c:ptCount val="6"/>
                <c:pt idx="0">
                  <c:v>54</c:v>
                </c:pt>
                <c:pt idx="1">
                  <c:v>81</c:v>
                </c:pt>
                <c:pt idx="2">
                  <c:v>85</c:v>
                </c:pt>
                <c:pt idx="3">
                  <c:v>90</c:v>
                </c:pt>
                <c:pt idx="4">
                  <c:v>79</c:v>
                </c:pt>
                <c:pt idx="5">
                  <c:v>69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Student 2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62</c:v>
                </c:pt>
                <c:pt idx="1">
                  <c:v>65</c:v>
                </c:pt>
                <c:pt idx="2">
                  <c:v>63</c:v>
                </c:pt>
                <c:pt idx="3">
                  <c:v>67</c:v>
                </c:pt>
                <c:pt idx="4">
                  <c:v>70</c:v>
                </c:pt>
                <c:pt idx="5">
                  <c:v>55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Student 3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76</c:v>
                </c:pt>
                <c:pt idx="1">
                  <c:v>84</c:v>
                </c:pt>
                <c:pt idx="2">
                  <c:v>87</c:v>
                </c:pt>
                <c:pt idx="3">
                  <c:v>92</c:v>
                </c:pt>
                <c:pt idx="4">
                  <c:v>77</c:v>
                </c:pt>
                <c:pt idx="5">
                  <c:v>71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Student 4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86</c:v>
                </c:pt>
                <c:pt idx="1">
                  <c:v>88</c:v>
                </c:pt>
                <c:pt idx="2">
                  <c:v>90</c:v>
                </c:pt>
                <c:pt idx="3">
                  <c:v>87</c:v>
                </c:pt>
                <c:pt idx="4">
                  <c:v>74</c:v>
                </c:pt>
                <c:pt idx="5">
                  <c:v>31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Student 5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Sheet1!$F$3:$F$8</c:f>
              <c:numCache>
                <c:formatCode>General</c:formatCode>
                <c:ptCount val="6"/>
                <c:pt idx="0">
                  <c:v>84</c:v>
                </c:pt>
                <c:pt idx="1">
                  <c:v>83</c:v>
                </c:pt>
                <c:pt idx="2">
                  <c:v>85</c:v>
                </c:pt>
                <c:pt idx="3">
                  <c:v>81</c:v>
                </c:pt>
                <c:pt idx="4">
                  <c:v>72</c:v>
                </c:pt>
                <c:pt idx="5">
                  <c:v>60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Student 6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Sheet1!$G$3:$G$8</c:f>
              <c:numCache>
                <c:formatCode>General</c:formatCode>
                <c:ptCount val="6"/>
                <c:pt idx="0">
                  <c:v>78</c:v>
                </c:pt>
                <c:pt idx="1">
                  <c:v>85</c:v>
                </c:pt>
                <c:pt idx="2">
                  <c:v>80</c:v>
                </c:pt>
                <c:pt idx="3">
                  <c:v>83</c:v>
                </c:pt>
                <c:pt idx="4">
                  <c:v>83</c:v>
                </c:pt>
                <c:pt idx="5">
                  <c:v>54</c:v>
                </c:pt>
              </c:numCache>
            </c:numRef>
          </c:val>
        </c:ser>
        <c:ser>
          <c:idx val="6"/>
          <c:order val="6"/>
          <c:tx>
            <c:strRef>
              <c:f>Sheet1!$H$2</c:f>
              <c:strCache>
                <c:ptCount val="1"/>
                <c:pt idx="0">
                  <c:v>Student 7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Sheet1!$H$3:$H$8</c:f>
              <c:numCache>
                <c:formatCode>General</c:formatCode>
                <c:ptCount val="6"/>
                <c:pt idx="0">
                  <c:v>65</c:v>
                </c:pt>
                <c:pt idx="1">
                  <c:v>63</c:v>
                </c:pt>
                <c:pt idx="2">
                  <c:v>72</c:v>
                </c:pt>
                <c:pt idx="3">
                  <c:v>45</c:v>
                </c:pt>
                <c:pt idx="4">
                  <c:v>66</c:v>
                </c:pt>
                <c:pt idx="5">
                  <c:v>22</c:v>
                </c:pt>
              </c:numCache>
            </c:numRef>
          </c:val>
        </c:ser>
        <c:ser>
          <c:idx val="7"/>
          <c:order val="7"/>
          <c:tx>
            <c:strRef>
              <c:f>Sheet1!$I$2</c:f>
              <c:strCache>
                <c:ptCount val="1"/>
                <c:pt idx="0">
                  <c:v>Student 8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Sheet1!$I$3:$I$8</c:f>
              <c:numCache>
                <c:formatCode>General</c:formatCode>
                <c:ptCount val="6"/>
                <c:pt idx="0">
                  <c:v>84</c:v>
                </c:pt>
                <c:pt idx="1">
                  <c:v>87</c:v>
                </c:pt>
                <c:pt idx="2">
                  <c:v>87</c:v>
                </c:pt>
                <c:pt idx="3">
                  <c:v>79</c:v>
                </c:pt>
                <c:pt idx="4">
                  <c:v>85</c:v>
                </c:pt>
                <c:pt idx="5">
                  <c:v>58</c:v>
                </c:pt>
              </c:numCache>
            </c:numRef>
          </c:val>
        </c:ser>
        <c:ser>
          <c:idx val="8"/>
          <c:order val="8"/>
          <c:tx>
            <c:strRef>
              <c:f>Sheet1!$J$2</c:f>
              <c:strCache>
                <c:ptCount val="1"/>
                <c:pt idx="0">
                  <c:v>Student 9</c:v>
                </c:pt>
              </c:strCache>
            </c:strRef>
          </c:tx>
          <c:cat>
            <c:strRef>
              <c:f>Sheet1!$A$3:$A$8</c:f>
              <c:strCache>
                <c:ptCount val="6"/>
                <c:pt idx="0">
                  <c:v>Word List</c:v>
                </c:pt>
                <c:pt idx="1">
                  <c:v>Words and their Meanings</c:v>
                </c:pt>
                <c:pt idx="2">
                  <c:v>Just the Right Word</c:v>
                </c:pt>
                <c:pt idx="3">
                  <c:v>Applying Meanings</c:v>
                </c:pt>
                <c:pt idx="4">
                  <c:v>Word Study</c:v>
                </c:pt>
                <c:pt idx="5">
                  <c:v>Passage</c:v>
                </c:pt>
              </c:strCache>
            </c:strRef>
          </c:cat>
          <c:val>
            <c:numRef>
              <c:f>Sheet1!$J$3:$J$8</c:f>
              <c:numCache>
                <c:formatCode>General</c:formatCode>
                <c:ptCount val="6"/>
                <c:pt idx="0">
                  <c:v>70</c:v>
                </c:pt>
                <c:pt idx="1">
                  <c:v>80</c:v>
                </c:pt>
                <c:pt idx="2">
                  <c:v>83</c:v>
                </c:pt>
                <c:pt idx="3">
                  <c:v>84</c:v>
                </c:pt>
                <c:pt idx="4">
                  <c:v>80</c:v>
                </c:pt>
                <c:pt idx="5">
                  <c:v>21</c:v>
                </c:pt>
              </c:numCache>
            </c:numRef>
          </c:val>
        </c:ser>
        <c:axId val="151757952"/>
        <c:axId val="151760256"/>
      </c:radarChart>
      <c:catAx>
        <c:axId val="151757952"/>
        <c:scaling>
          <c:orientation val="minMax"/>
        </c:scaling>
        <c:axPos val="b"/>
        <c:majorGridlines/>
        <c:tickLblPos val="nextTo"/>
        <c:crossAx val="151760256"/>
        <c:crosses val="autoZero"/>
        <c:auto val="1"/>
        <c:lblAlgn val="ctr"/>
        <c:lblOffset val="100"/>
      </c:catAx>
      <c:valAx>
        <c:axId val="151760256"/>
        <c:scaling>
          <c:orientation val="minMax"/>
        </c:scaling>
        <c:axPos val="l"/>
        <c:majorGridlines/>
        <c:numFmt formatCode="General" sourceLinked="1"/>
        <c:tickLblPos val="nextTo"/>
        <c:crossAx val="151757952"/>
        <c:crosses val="autoZero"/>
        <c:crossBetween val="between"/>
      </c:valAx>
    </c:plotArea>
    <c:legend>
      <c:legendPos val="r"/>
      <c:layout/>
    </c:legend>
    <c:plotVisOnly val="1"/>
  </c:chart>
  <c:spPr>
    <a:ln w="19050"/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0.10929</cdr:x>
      <cdr:y>0.90028</cdr:y>
    </cdr:from>
    <cdr:to>
      <cdr:x>0.29872</cdr:x>
      <cdr:y>0.97507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0" y="3095625"/>
          <a:ext cx="9906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Reading</a:t>
          </a:r>
        </a:p>
      </cdr:txBody>
    </cdr:sp>
  </cdr:relSizeAnchor>
  <cdr:relSizeAnchor xmlns:cdr="http://schemas.openxmlformats.org/drawingml/2006/chartDrawing">
    <cdr:from>
      <cdr:x>0.66849</cdr:x>
      <cdr:y>0.90305</cdr:y>
    </cdr:from>
    <cdr:to>
      <cdr:x>0.91439</cdr:x>
      <cdr:y>0.96399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95675" y="3105150"/>
          <a:ext cx="12858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Language</a:t>
          </a:r>
          <a:r>
            <a:rPr lang="en-US" sz="1100" baseline="0"/>
            <a:t> Usage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C03594-2BEC-4BC9-A0F5-2E5FA6B9F7B1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1233F6-302A-42DF-958F-F664B379A9A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Cassidy </a:t>
            </a:r>
            <a:r>
              <a:rPr lang="en-US" dirty="0" err="1" smtClean="0"/>
              <a:t>Buescher</a:t>
            </a:r>
            <a:endParaRPr lang="en-US" dirty="0" smtClean="0"/>
          </a:p>
          <a:p>
            <a:r>
              <a:rPr lang="en-US" dirty="0" smtClean="0"/>
              <a:t>School improvement project</a:t>
            </a:r>
          </a:p>
          <a:p>
            <a:r>
              <a:rPr lang="en-US" dirty="0" smtClean="0"/>
              <a:t>Palmyra </a:t>
            </a:r>
            <a:r>
              <a:rPr lang="en-US" dirty="0" err="1" smtClean="0"/>
              <a:t>Jr</a:t>
            </a:r>
            <a:r>
              <a:rPr lang="en-US" dirty="0" smtClean="0"/>
              <a:t>/</a:t>
            </a:r>
            <a:r>
              <a:rPr lang="en-US" dirty="0" err="1" smtClean="0"/>
              <a:t>Sr</a:t>
            </a:r>
            <a:r>
              <a:rPr lang="en-US" dirty="0" smtClean="0"/>
              <a:t> high school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Explicit Instruction of Vocabulary: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An Integrated Approach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1-Change in Level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7-4</a:t>
            </a:r>
            <a:r>
              <a:rPr lang="en-US" baseline="30000" dirty="0" smtClean="0"/>
              <a:t>th</a:t>
            </a:r>
            <a:r>
              <a:rPr lang="en-US" dirty="0" smtClean="0"/>
              <a:t> grade GE, 7</a:t>
            </a:r>
            <a:r>
              <a:rPr lang="en-US" baseline="30000" dirty="0" smtClean="0"/>
              <a:t>th</a:t>
            </a:r>
            <a:r>
              <a:rPr lang="en-US" dirty="0" smtClean="0"/>
              <a:t> grade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8-General Increase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Scores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 </a:t>
            </a:r>
            <a:r>
              <a:rPr lang="en-US" dirty="0" err="1" smtClean="0"/>
              <a:t>Marzano’s</a:t>
            </a:r>
            <a:r>
              <a:rPr lang="en-US" dirty="0" smtClean="0"/>
              <a:t> 6 Steps (Utilized strategy with other students and other classes as well.)</a:t>
            </a:r>
          </a:p>
          <a:p>
            <a:r>
              <a:rPr lang="en-US" dirty="0" smtClean="0"/>
              <a:t>Success: Improves scores from pretest to posttest</a:t>
            </a:r>
          </a:p>
          <a:p>
            <a:r>
              <a:rPr lang="en-US" dirty="0" smtClean="0"/>
              <a:t>Work with students on skills for passage (changing tense, using context, choosing the right word)</a:t>
            </a:r>
          </a:p>
          <a:p>
            <a:r>
              <a:rPr lang="en-US" dirty="0" smtClean="0"/>
              <a:t>Analyze spring MAP and </a:t>
            </a:r>
            <a:r>
              <a:rPr lang="en-US" dirty="0" err="1" smtClean="0"/>
              <a:t>NeSA</a:t>
            </a:r>
            <a:r>
              <a:rPr lang="en-US" dirty="0" smtClean="0"/>
              <a:t> scores for further understanding of 7</a:t>
            </a:r>
            <a:r>
              <a:rPr lang="en-US" baseline="30000" dirty="0" smtClean="0"/>
              <a:t>th</a:t>
            </a:r>
            <a:r>
              <a:rPr lang="en-US" dirty="0" smtClean="0"/>
              <a:t> grade drop in scores</a:t>
            </a:r>
          </a:p>
          <a:p>
            <a:r>
              <a:rPr lang="en-US" dirty="0" smtClean="0"/>
              <a:t>Continue working on logistics of helping students at varying vocabulary levels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Bennet</a:t>
            </a:r>
            <a:r>
              <a:rPr lang="en-US" dirty="0" smtClean="0"/>
              <a:t> Elementary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Palmyra </a:t>
            </a:r>
            <a:r>
              <a:rPr lang="en-US" dirty="0" err="1" smtClean="0"/>
              <a:t>Jr</a:t>
            </a:r>
            <a:r>
              <a:rPr lang="en-US" dirty="0" smtClean="0"/>
              <a:t>/</a:t>
            </a:r>
            <a:r>
              <a:rPr lang="en-US" dirty="0" err="1" smtClean="0"/>
              <a:t>Sr</a:t>
            </a:r>
            <a:r>
              <a:rPr lang="en-US" dirty="0" smtClean="0"/>
              <a:t> High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PK-6</a:t>
            </a:r>
          </a:p>
          <a:p>
            <a:r>
              <a:rPr lang="en-US" dirty="0" err="1" smtClean="0"/>
              <a:t>Bennet</a:t>
            </a:r>
            <a:r>
              <a:rPr lang="en-US" dirty="0" smtClean="0"/>
              <a:t>, NE</a:t>
            </a:r>
          </a:p>
          <a:p>
            <a:r>
              <a:rPr lang="en-US" dirty="0" smtClean="0"/>
              <a:t>5 Miles Southeast of Lincoln</a:t>
            </a:r>
          </a:p>
          <a:p>
            <a:r>
              <a:rPr lang="en-US" dirty="0" smtClean="0"/>
              <a:t>Principal </a:t>
            </a:r>
            <a:r>
              <a:rPr lang="en-US" dirty="0" err="1" smtClean="0"/>
              <a:t>Linde</a:t>
            </a:r>
            <a:r>
              <a:rPr lang="en-US" dirty="0" smtClean="0"/>
              <a:t> Walter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7-12</a:t>
            </a:r>
          </a:p>
          <a:p>
            <a:r>
              <a:rPr lang="en-US" dirty="0" smtClean="0"/>
              <a:t>Palmyra, NE</a:t>
            </a:r>
          </a:p>
          <a:p>
            <a:r>
              <a:rPr lang="en-US" dirty="0" smtClean="0"/>
              <a:t>8 Miles East of </a:t>
            </a:r>
            <a:r>
              <a:rPr lang="en-US" dirty="0" err="1" smtClean="0"/>
              <a:t>Bennet</a:t>
            </a:r>
            <a:endParaRPr lang="en-US" dirty="0" smtClean="0"/>
          </a:p>
          <a:p>
            <a:r>
              <a:rPr lang="en-US" dirty="0" smtClean="0"/>
              <a:t>Principal David </a:t>
            </a:r>
            <a:r>
              <a:rPr lang="en-US" dirty="0" err="1" smtClean="0"/>
              <a:t>Bottrell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District OR1 Schools</a:t>
            </a:r>
            <a:br>
              <a:rPr lang="en-US" dirty="0" smtClean="0"/>
            </a:br>
            <a:r>
              <a:rPr lang="en-US" sz="1800" dirty="0" smtClean="0"/>
              <a:t>"Together we prepare our students to successfully meet the challenges of the future." 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2578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Shared staff include Superintendent, School Counselor, and teachers including Band, Choir, Art, Media, and PE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District OR1 also serves Douglas and rural areas of Otoe southeast Lancaster counties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PHS Demographics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01625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PHS – Current School Improvement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District OR1 is </a:t>
            </a:r>
            <a:r>
              <a:rPr lang="en-US" dirty="0" err="1" smtClean="0"/>
              <a:t>AdvancED</a:t>
            </a:r>
            <a:r>
              <a:rPr lang="en-US" dirty="0" smtClean="0"/>
              <a:t> Accredited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>
                <a:solidFill>
                  <a:schemeClr val="tx1"/>
                </a:solidFill>
              </a:rPr>
              <a:t>Stated learning goal for current SIP cycle:  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 smtClean="0"/>
              <a:t>“</a:t>
            </a:r>
            <a:r>
              <a:rPr lang="en-US" dirty="0" smtClean="0"/>
              <a:t>All students will improve comprehension of informational text through explicit instruction of vocabulary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2016 Data Retreat-Team Determined Trends:</a:t>
            </a:r>
          </a:p>
          <a:p>
            <a:pPr lvl="1"/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scores drop in all core content areas. (MAP, </a:t>
            </a:r>
            <a:r>
              <a:rPr lang="en-US" dirty="0" err="1" smtClean="0"/>
              <a:t>NeSA</a:t>
            </a:r>
            <a:r>
              <a:rPr lang="en-US" dirty="0" smtClean="0"/>
              <a:t>, STAR)</a:t>
            </a:r>
          </a:p>
          <a:p>
            <a:pPr lvl="1"/>
            <a:r>
              <a:rPr lang="en-US" dirty="0" smtClean="0"/>
              <a:t>8 students identified as needing an intervention in vocabulary development (One more added who transferred into district in August)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Drop in All Core Content Areas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GE of Target Group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Strategy-</a:t>
            </a:r>
            <a:r>
              <a:rPr lang="en-US" dirty="0" err="1" smtClean="0"/>
              <a:t>Marzano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Marzano’s</a:t>
            </a:r>
            <a:r>
              <a:rPr lang="en-US" dirty="0" smtClean="0"/>
              <a:t> 6 Step Method of </a:t>
            </a:r>
            <a:r>
              <a:rPr lang="en-US" dirty="0" err="1" smtClean="0"/>
              <a:t>vocab</a:t>
            </a:r>
            <a:r>
              <a:rPr lang="en-US" dirty="0" smtClean="0"/>
              <a:t> instruction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Introduce the word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 restate definition in their own words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 construct a picture, symbol, or graphic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 engage in activities with the words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Students discuss the words with each other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Involve students in games with the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Instruction +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Wordly</a:t>
            </a:r>
            <a:r>
              <a:rPr lang="en-US" dirty="0" smtClean="0"/>
              <a:t> Wise vocabulary program online</a:t>
            </a:r>
          </a:p>
          <a:p>
            <a:r>
              <a:rPr lang="en-US" dirty="0" smtClean="0"/>
              <a:t>Program would function as step 4 and 6</a:t>
            </a:r>
          </a:p>
          <a:p>
            <a:r>
              <a:rPr lang="en-US" dirty="0" smtClean="0"/>
              <a:t>Intervention would add the other 4 steps to the program</a:t>
            </a:r>
          </a:p>
          <a:p>
            <a:r>
              <a:rPr lang="en-US" dirty="0" smtClean="0"/>
              <a:t>Day one of lesson, students were introduced to the words and worked in groups to state definitions in their own words. (Steps 1 and 2)</a:t>
            </a:r>
          </a:p>
          <a:p>
            <a:r>
              <a:rPr lang="en-US" dirty="0" smtClean="0"/>
              <a:t>“Group study session” made students create image, synonym, antonym collaboratively.  Later used </a:t>
            </a:r>
            <a:r>
              <a:rPr lang="en-US" dirty="0" err="1" smtClean="0"/>
              <a:t>Frayer</a:t>
            </a:r>
            <a:r>
              <a:rPr lang="en-US" dirty="0" smtClean="0"/>
              <a:t> model. (Steps 3 and 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173</TotalTime>
  <Words>487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Explicit Instruction of Vocabulary: An Integrated Approach </vt:lpstr>
      <vt:lpstr>District OR1 Schools "Together we prepare our students to successfully meet the challenges of the future." </vt:lpstr>
      <vt:lpstr>PHS Demographics</vt:lpstr>
      <vt:lpstr>PHS – Current School Improvement</vt:lpstr>
      <vt:lpstr>7th Grade Drop in All Core Content Areas</vt:lpstr>
      <vt:lpstr>STAR GE of Target Group</vt:lpstr>
      <vt:lpstr>Strategy-Marzano</vt:lpstr>
      <vt:lpstr>Current Instruction + Intervention</vt:lpstr>
      <vt:lpstr>Results</vt:lpstr>
      <vt:lpstr>Student 1-Change in Level</vt:lpstr>
      <vt:lpstr>Student 7-4th grade GE, 7th grade words</vt:lpstr>
      <vt:lpstr>Student 8-General Increase</vt:lpstr>
      <vt:lpstr>Activity Scores</vt:lpstr>
      <vt:lpstr>Recommendations</vt:lpstr>
    </vt:vector>
  </TitlesOfParts>
  <Company>Modern Woodmen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Explicit Instruction of Vocabulary: An Integrated Approach</dc:title>
  <dc:creator>Windows User</dc:creator>
  <cp:lastModifiedBy>Windows User</cp:lastModifiedBy>
  <cp:revision>19</cp:revision>
  <dcterms:created xsi:type="dcterms:W3CDTF">2017-03-19T13:44:19Z</dcterms:created>
  <dcterms:modified xsi:type="dcterms:W3CDTF">2017-03-19T16:37:55Z</dcterms:modified>
</cp:coreProperties>
</file>