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6"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9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8A83449-D60C-4F09-8189-DBCCB7931CB1}" type="datetimeFigureOut">
              <a:rPr lang="en-US" smtClean="0"/>
              <a:t>4/1/2016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1D725A0-C728-4C3D-B8AF-5929A552A4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83449-D60C-4F09-8189-DBCCB7931CB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725A0-C728-4C3D-B8AF-5929A552A4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83449-D60C-4F09-8189-DBCCB7931CB1}" type="datetimeFigureOut">
              <a:rPr lang="en-US" smtClean="0"/>
              <a:t>4/1/2016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D725A0-C728-4C3D-B8AF-5929A552A4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8A83449-D60C-4F09-8189-DBCCB7931CB1}" type="datetimeFigureOut">
              <a:rPr lang="en-US" smtClean="0"/>
              <a:t>4/1/2016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1D725A0-C728-4C3D-B8AF-5929A552A4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8A83449-D60C-4F09-8189-DBCCB7931CB1}" type="datetimeFigureOut">
              <a:rPr lang="en-US" smtClean="0"/>
              <a:t>4/1/2016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1D725A0-C728-4C3D-B8AF-5929A552A460}"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8A83449-D60C-4F09-8189-DBCCB7931CB1}" type="datetimeFigureOut">
              <a:rPr lang="en-US" smtClean="0"/>
              <a:t>4/1/2016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1D725A0-C728-4C3D-B8AF-5929A552A4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8A83449-D60C-4F09-8189-DBCCB7931CB1}" type="datetimeFigureOut">
              <a:rPr lang="en-US" smtClean="0"/>
              <a:t>4/1/2016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1D725A0-C728-4C3D-B8AF-5929A552A4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A83449-D60C-4F09-8189-DBCCB7931CB1}" type="datetimeFigureOut">
              <a:rPr lang="en-US" smtClean="0"/>
              <a:t>4/1/2016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D725A0-C728-4C3D-B8AF-5929A552A4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8A83449-D60C-4F09-8189-DBCCB7931CB1}" type="datetimeFigureOut">
              <a:rPr lang="en-US" smtClean="0"/>
              <a:t>4/1/2016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1D725A0-C728-4C3D-B8AF-5929A552A4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8A83449-D60C-4F09-8189-DBCCB7931CB1}" type="datetimeFigureOut">
              <a:rPr lang="en-US" smtClean="0"/>
              <a:t>4/1/2016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1D725A0-C728-4C3D-B8AF-5929A552A4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8A83449-D60C-4F09-8189-DBCCB7931CB1}" type="datetimeFigureOut">
              <a:rPr lang="en-US" smtClean="0"/>
              <a:t>4/1/2016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1D725A0-C728-4C3D-B8AF-5929A552A4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8A83449-D60C-4F09-8189-DBCCB7931CB1}" type="datetimeFigureOut">
              <a:rPr lang="en-US" smtClean="0"/>
              <a:t>4/1/2016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1D725A0-C728-4C3D-B8AF-5929A552A46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Cassidy </a:t>
            </a:r>
            <a:r>
              <a:rPr lang="en-US" dirty="0" err="1" smtClean="0"/>
              <a:t>Buescher</a:t>
            </a:r>
            <a:r>
              <a:rPr lang="en-US" dirty="0" smtClean="0"/>
              <a:t/>
            </a:r>
            <a:br>
              <a:rPr lang="en-US" dirty="0" smtClean="0"/>
            </a:br>
            <a:r>
              <a:rPr lang="en-US" dirty="0" smtClean="0"/>
              <a:t>Site Visits – Spring 2016</a:t>
            </a:r>
            <a:endParaRPr lang="en-US" dirty="0"/>
          </a:p>
        </p:txBody>
      </p:sp>
      <p:pic>
        <p:nvPicPr>
          <p:cNvPr id="5" name="Content Placeholder 4" descr="career-concept-tree-job-experience-clipart-89650754.jpg"/>
          <p:cNvPicPr>
            <a:picLocks noGrp="1" noChangeAspect="1"/>
          </p:cNvPicPr>
          <p:nvPr>
            <p:ph idx="1"/>
          </p:nvPr>
        </p:nvPicPr>
        <p:blipFill>
          <a:blip r:embed="rId2" cstate="print"/>
          <a:stretch>
            <a:fillRect/>
          </a:stretch>
        </p:blipFill>
        <p:spPr>
          <a:xfrm>
            <a:off x="2286000" y="1882775"/>
            <a:ext cx="4572000" cy="4572000"/>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1.8 (Provides assessment of people, programs, plans, processes, and products.)</a:t>
            </a:r>
          </a:p>
          <a:p>
            <a:r>
              <a:rPr lang="en-US" dirty="0" smtClean="0"/>
              <a:t>Mr. </a:t>
            </a:r>
            <a:r>
              <a:rPr lang="en-US" dirty="0" err="1" smtClean="0"/>
              <a:t>Teget</a:t>
            </a:r>
            <a:r>
              <a:rPr lang="en-US" dirty="0" smtClean="0"/>
              <a:t> discussed with me some of their procedures for behavior plans and ISS plans.  He and the counselor, even as we discussed, were evaluating the effectiveness of these plans.</a:t>
            </a:r>
          </a:p>
          <a:p>
            <a:r>
              <a:rPr lang="en-US" sz="2300" dirty="0" smtClean="0"/>
              <a:t>For example:  what works are “The Scoop” sheets student have to fill out if they are removed from class stating in their own words what they did wrong, the 3 step procedure for classroom safe seat, team safe seat, and ISS, and the ISS assignment protocol.</a:t>
            </a:r>
          </a:p>
          <a:p>
            <a:r>
              <a:rPr lang="en-US" sz="2300" dirty="0" smtClean="0"/>
              <a:t>The procedure doesn’t work, however, if the behavior is out of control before the first step is activated.</a:t>
            </a:r>
            <a:endParaRPr lang="en-US" sz="2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399032"/>
          </a:xfrm>
        </p:spPr>
        <p:txBody>
          <a:bodyPr/>
          <a:lstStyle/>
          <a:p>
            <a:r>
              <a:rPr lang="en-US" dirty="0" smtClean="0"/>
              <a:t>Instructional Leadership</a:t>
            </a:r>
            <a:endParaRPr lang="en-US" dirty="0"/>
          </a:p>
        </p:txBody>
      </p:sp>
      <p:pic>
        <p:nvPicPr>
          <p:cNvPr id="4" name="Content Placeholder 3" descr="learnlead.jpg"/>
          <p:cNvPicPr>
            <a:picLocks noGrp="1" noChangeAspect="1"/>
          </p:cNvPicPr>
          <p:nvPr>
            <p:ph idx="1"/>
          </p:nvPr>
        </p:nvPicPr>
        <p:blipFill>
          <a:blip r:embed="rId2" cstate="print"/>
          <a:stretch>
            <a:fillRect/>
          </a:stretch>
        </p:blipFill>
        <p:spPr>
          <a:xfrm>
            <a:off x="6553200" y="228600"/>
            <a:ext cx="2286000" cy="1543050"/>
          </a:xfrm>
        </p:spPr>
      </p:pic>
      <p:sp>
        <p:nvSpPr>
          <p:cNvPr id="6" name="Content Placeholder 2"/>
          <p:cNvSpPr txBox="1">
            <a:spLocks/>
          </p:cNvSpPr>
          <p:nvPr/>
        </p:nvSpPr>
        <p:spPr>
          <a:xfrm>
            <a:off x="457200" y="1882808"/>
            <a:ext cx="8229600" cy="45720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3000" dirty="0" smtClean="0">
                <a:solidFill>
                  <a:srgbClr val="FF0000"/>
                </a:solidFill>
              </a:rPr>
              <a:t>2.3 (Promotes effective teaching and learning styles)</a:t>
            </a:r>
            <a:endParaRPr kumimoji="0" lang="en-US" sz="3000" b="0" i="0" u="none" strike="noStrike" kern="1200" cap="none" spc="0" normalizeH="0" baseline="0" noProof="0" dirty="0" smtClean="0">
              <a:ln>
                <a:noFill/>
              </a:ln>
              <a:solidFill>
                <a:srgbClr val="FF0000"/>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Obviously, Suzanne</a:t>
            </a:r>
            <a:r>
              <a:rPr kumimoji="0" lang="en-US" sz="3000" b="0" i="0" u="none" strike="noStrike" kern="1200" cap="none" spc="0" normalizeH="0" noProof="0" dirty="0" smtClean="0">
                <a:ln>
                  <a:noFill/>
                </a:ln>
                <a:solidFill>
                  <a:schemeClr val="tx1"/>
                </a:solidFill>
                <a:effectLst/>
                <a:uLnTx/>
                <a:uFillTx/>
                <a:latin typeface="+mn-lt"/>
                <a:ea typeface="+mn-ea"/>
                <a:cs typeface="+mn-cs"/>
              </a:rPr>
              <a:t> and Jen do this every day.</a:t>
            </a: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lang="en-US" sz="3000" baseline="0" dirty="0" smtClean="0"/>
              <a:t>It</a:t>
            </a:r>
            <a:r>
              <a:rPr lang="en-US" sz="3000" dirty="0" smtClean="0"/>
              <a:t> was fascinating to consider professional development from a leadership perspective and consider teaching teachers as a leadership activity.</a:t>
            </a:r>
            <a:endParaRPr kumimoji="0" lang="en-US" sz="3000" b="0" i="0" u="none" strike="noStrike" kern="1200" cap="none" spc="0" normalizeH="0" baseline="0" noProof="0" dirty="0" smtClean="0">
              <a:ln>
                <a:noFill/>
              </a:ln>
              <a:solidFill>
                <a:schemeClr val="tx1"/>
              </a:solidFill>
              <a:effectLst/>
              <a:uLnTx/>
              <a:uFillTx/>
              <a:latin typeface="+mn-lt"/>
              <a:ea typeface="+mn-ea"/>
              <a:cs typeface="+mn-cs"/>
            </a:endParaRPr>
          </a:p>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1399032"/>
          </a:xfrm>
        </p:spPr>
        <p:txBody>
          <a:bodyPr/>
          <a:lstStyle/>
          <a:p>
            <a:r>
              <a:rPr lang="en-US" dirty="0" smtClean="0"/>
              <a:t>Instructional </a:t>
            </a:r>
            <a:r>
              <a:rPr lang="en-US" dirty="0" smtClean="0"/>
              <a:t>Leadership cont…</a:t>
            </a:r>
            <a:endParaRPr lang="en-US" dirty="0"/>
          </a:p>
        </p:txBody>
      </p:sp>
      <p:sp>
        <p:nvSpPr>
          <p:cNvPr id="3" name="Content Placeholder 2"/>
          <p:cNvSpPr>
            <a:spLocks noGrp="1"/>
          </p:cNvSpPr>
          <p:nvPr>
            <p:ph idx="1"/>
          </p:nvPr>
        </p:nvSpPr>
        <p:spPr/>
        <p:txBody>
          <a:bodyPr/>
          <a:lstStyle/>
          <a:p>
            <a:r>
              <a:rPr lang="en-US" dirty="0" smtClean="0"/>
              <a:t>Jen and Suzanne modeled strategies in their own presentation they would use for middle and high school students and made that clear to the staff.</a:t>
            </a:r>
          </a:p>
          <a:p>
            <a:r>
              <a:rPr lang="en-US" dirty="0" smtClean="0"/>
              <a:t>They made the connection to their school improvement goal clear and made it relevant to each and every teacher.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Learning points from our discussion:</a:t>
            </a:r>
          </a:p>
          <a:p>
            <a:pPr lvl="1"/>
            <a:r>
              <a:rPr lang="en-US" dirty="0" smtClean="0"/>
              <a:t>Dealing with resistance from teachers is possible. Acknowledge points of view, make the content relevant, and “Don’t show your underwear!”  (Be self-assured and deal with problems that arise with confidence.)</a:t>
            </a:r>
          </a:p>
          <a:p>
            <a:pPr lvl="1"/>
            <a:r>
              <a:rPr lang="en-US" dirty="0" smtClean="0"/>
              <a:t>Teaching adults is often very much like teaching kids, except there are no chances for do-</a:t>
            </a:r>
            <a:r>
              <a:rPr lang="en-US" dirty="0" err="1" smtClean="0"/>
              <a:t>overs</a:t>
            </a:r>
            <a:r>
              <a:rPr lang="en-US" dirty="0" smtClean="0"/>
              <a:t> since it’s only one day.  Developing relationships are just as important, just in a different way.</a:t>
            </a:r>
          </a:p>
          <a:p>
            <a:pPr lvl="1"/>
            <a:endParaRPr lang="en-US" dirty="0"/>
          </a:p>
        </p:txBody>
      </p:sp>
      <p:sp>
        <p:nvSpPr>
          <p:cNvPr id="4" name="Title 1"/>
          <p:cNvSpPr>
            <a:spLocks noGrp="1"/>
          </p:cNvSpPr>
          <p:nvPr>
            <p:ph type="title"/>
          </p:nvPr>
        </p:nvSpPr>
        <p:spPr>
          <a:xfrm>
            <a:off x="228600" y="267494"/>
            <a:ext cx="8686800" cy="1399032"/>
          </a:xfrm>
        </p:spPr>
        <p:txBody>
          <a:bodyPr/>
          <a:lstStyle/>
          <a:p>
            <a:r>
              <a:rPr lang="en-US" dirty="0" smtClean="0"/>
              <a:t>Instructional </a:t>
            </a:r>
            <a:r>
              <a:rPr lang="en-US" dirty="0" smtClean="0"/>
              <a:t>Leadership cont…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Their toughest struggles include:</a:t>
            </a:r>
          </a:p>
          <a:p>
            <a:pPr lvl="1"/>
            <a:r>
              <a:rPr lang="en-US" dirty="0" smtClean="0"/>
              <a:t>Follow-up.  It’s difficult to make time to ensure that their strategies are being implemented and what the results are.</a:t>
            </a:r>
          </a:p>
          <a:p>
            <a:pPr lvl="1"/>
            <a:r>
              <a:rPr lang="en-US" dirty="0" smtClean="0"/>
              <a:t>Time constraints.  They have to determine what’s important and make time for modeling and reflection among teachers.</a:t>
            </a:r>
          </a:p>
          <a:p>
            <a:pPr lvl="1"/>
            <a:endParaRPr lang="en-US" dirty="0"/>
          </a:p>
        </p:txBody>
      </p:sp>
      <p:sp>
        <p:nvSpPr>
          <p:cNvPr id="4" name="Title 1"/>
          <p:cNvSpPr>
            <a:spLocks noGrp="1"/>
          </p:cNvSpPr>
          <p:nvPr>
            <p:ph type="title"/>
          </p:nvPr>
        </p:nvSpPr>
        <p:spPr>
          <a:xfrm>
            <a:off x="152400" y="267494"/>
            <a:ext cx="8763000" cy="1399032"/>
          </a:xfrm>
        </p:spPr>
        <p:txBody>
          <a:bodyPr/>
          <a:lstStyle/>
          <a:p>
            <a:r>
              <a:rPr lang="en-US" dirty="0" smtClean="0"/>
              <a:t>Instructional </a:t>
            </a:r>
            <a:r>
              <a:rPr lang="en-US" dirty="0" smtClean="0"/>
              <a:t>Leadership cont…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2.6 (Utilizes teacher supervision and evaluation to influence teaching and learning.)</a:t>
            </a:r>
          </a:p>
          <a:p>
            <a:r>
              <a:rPr lang="en-US" dirty="0" smtClean="0"/>
              <a:t>In Crete, I </a:t>
            </a:r>
            <a:r>
              <a:rPr lang="en-US" dirty="0" smtClean="0"/>
              <a:t>was able to watch as Mr. </a:t>
            </a:r>
            <a:r>
              <a:rPr lang="en-US" dirty="0" err="1" smtClean="0"/>
              <a:t>Teget</a:t>
            </a:r>
            <a:r>
              <a:rPr lang="en-US" dirty="0" smtClean="0"/>
              <a:t> observed and evaluated a teacher in the science classroom.  The teacher was fantastic and Mr. </a:t>
            </a:r>
            <a:r>
              <a:rPr lang="en-US" dirty="0" err="1" smtClean="0"/>
              <a:t>Teget’s</a:t>
            </a:r>
            <a:r>
              <a:rPr lang="en-US" dirty="0" smtClean="0"/>
              <a:t> evaluation made it clear that they were on the same page as far as expectations, and it was no surprise to either that his evaluation was positive.  Both the observation of the teacher and the completed evaluation were excellent learning opportunities for me.</a:t>
            </a:r>
          </a:p>
          <a:p>
            <a:endParaRPr lang="en-US" dirty="0" smtClean="0"/>
          </a:p>
          <a:p>
            <a:endParaRPr lang="en-US" dirty="0"/>
          </a:p>
        </p:txBody>
      </p:sp>
      <p:sp>
        <p:nvSpPr>
          <p:cNvPr id="4" name="Title 1"/>
          <p:cNvSpPr>
            <a:spLocks noGrp="1"/>
          </p:cNvSpPr>
          <p:nvPr>
            <p:ph type="title"/>
          </p:nvPr>
        </p:nvSpPr>
        <p:spPr>
          <a:xfrm>
            <a:off x="152400" y="267494"/>
            <a:ext cx="8763000" cy="1399032"/>
          </a:xfrm>
        </p:spPr>
        <p:txBody>
          <a:bodyPr/>
          <a:lstStyle/>
          <a:p>
            <a:r>
              <a:rPr lang="en-US" dirty="0" smtClean="0"/>
              <a:t>Instructional </a:t>
            </a:r>
            <a:r>
              <a:rPr lang="en-US" dirty="0" smtClean="0"/>
              <a:t>Leadership cont…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20000" cy="1399032"/>
          </a:xfrm>
        </p:spPr>
        <p:txBody>
          <a:bodyPr/>
          <a:lstStyle/>
          <a:p>
            <a:r>
              <a:rPr lang="en-US" dirty="0" smtClean="0"/>
              <a:t>Organizational Leadership</a:t>
            </a:r>
            <a:endParaRPr lang="en-US" dirty="0"/>
          </a:p>
        </p:txBody>
      </p:sp>
      <p:sp>
        <p:nvSpPr>
          <p:cNvPr id="5" name="Content Placeholder 4"/>
          <p:cNvSpPr>
            <a:spLocks noGrp="1"/>
          </p:cNvSpPr>
          <p:nvPr>
            <p:ph idx="1"/>
          </p:nvPr>
        </p:nvSpPr>
        <p:spPr/>
        <p:txBody>
          <a:bodyPr/>
          <a:lstStyle/>
          <a:p>
            <a:r>
              <a:rPr lang="en-US" dirty="0" smtClean="0">
                <a:solidFill>
                  <a:srgbClr val="FF0000"/>
                </a:solidFill>
              </a:rPr>
              <a:t>3.5-3.6 (Identifies and analyzes                     sources of fiscal resources and                      understands budget planning                      and implementation processes.)</a:t>
            </a:r>
          </a:p>
          <a:p>
            <a:r>
              <a:rPr lang="en-US" dirty="0" smtClean="0"/>
              <a:t>I attended a budget meeting with Mr. </a:t>
            </a:r>
            <a:r>
              <a:rPr lang="en-US" dirty="0" err="1" smtClean="0"/>
              <a:t>Teget</a:t>
            </a:r>
            <a:r>
              <a:rPr lang="en-US" dirty="0" smtClean="0"/>
              <a:t> focused on allotting funds and creating budget plans for the new facility (turning 3 buildings into 4).</a:t>
            </a:r>
          </a:p>
          <a:p>
            <a:endParaRPr lang="en-US" dirty="0" smtClean="0"/>
          </a:p>
        </p:txBody>
      </p:sp>
      <p:pic>
        <p:nvPicPr>
          <p:cNvPr id="2051" name="Picture 3" descr="C:\Users\Buescher\AppData\Local\Microsoft\Windows\Temporary Internet Files\Content.IE5\G6Z4UG36\wiki6[1].gif"/>
          <p:cNvPicPr>
            <a:picLocks noChangeAspect="1" noChangeArrowheads="1" noCrop="1"/>
          </p:cNvPicPr>
          <p:nvPr/>
        </p:nvPicPr>
        <p:blipFill>
          <a:blip r:embed="rId2" cstate="print"/>
          <a:srcRect/>
          <a:stretch>
            <a:fillRect/>
          </a:stretch>
        </p:blipFill>
        <p:spPr bwMode="auto">
          <a:xfrm>
            <a:off x="6858000" y="1447800"/>
            <a:ext cx="2133600" cy="16002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829800" cy="1399032"/>
          </a:xfrm>
        </p:spPr>
        <p:txBody>
          <a:bodyPr/>
          <a:lstStyle/>
          <a:p>
            <a:r>
              <a:rPr lang="en-US" dirty="0" smtClean="0"/>
              <a:t>Organizational </a:t>
            </a:r>
            <a:r>
              <a:rPr lang="en-US" dirty="0" smtClean="0"/>
              <a:t>Leadership cont…</a:t>
            </a:r>
            <a:endParaRPr lang="en-US" dirty="0"/>
          </a:p>
        </p:txBody>
      </p:sp>
      <p:sp>
        <p:nvSpPr>
          <p:cNvPr id="3" name="Content Placeholder 2"/>
          <p:cNvSpPr>
            <a:spLocks noGrp="1"/>
          </p:cNvSpPr>
          <p:nvPr>
            <p:ph idx="1"/>
          </p:nvPr>
        </p:nvSpPr>
        <p:spPr/>
        <p:txBody>
          <a:bodyPr>
            <a:normAutofit fontScale="92500"/>
          </a:bodyPr>
          <a:lstStyle/>
          <a:p>
            <a:r>
              <a:rPr lang="en-US" dirty="0" smtClean="0"/>
              <a:t>Points of interest from that meeting include:</a:t>
            </a:r>
          </a:p>
          <a:p>
            <a:pPr lvl="1"/>
            <a:r>
              <a:rPr lang="en-US" dirty="0" smtClean="0"/>
              <a:t>Working with an administration team vs. working alone.   (My principal in a small school makes most of his budget decisions on his own.  Working with APs, Ads, Curriculum Directors, and other principals was a new experience.)</a:t>
            </a:r>
          </a:p>
          <a:p>
            <a:pPr lvl="1"/>
            <a:r>
              <a:rPr lang="en-US" dirty="0" smtClean="0"/>
              <a:t>Problems with creating a separate intermediate school that I wouldn’t have considered, like creating a new library, gaining new technology, etc. essentially, working with a shared budget but not gaining extra funds for additional items.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10058400" cy="1399032"/>
          </a:xfrm>
        </p:spPr>
        <p:txBody>
          <a:bodyPr/>
          <a:lstStyle/>
          <a:p>
            <a:r>
              <a:rPr lang="en-US" dirty="0" smtClean="0"/>
              <a:t>Organizational Leadership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3.2 -3.3 (Understands policies providing for safety, health and welfare, and applies a systems perspective, viewing schools as open structures.)</a:t>
            </a:r>
          </a:p>
          <a:p>
            <a:r>
              <a:rPr lang="en-US" dirty="0" smtClean="0"/>
              <a:t>Mr. </a:t>
            </a:r>
            <a:r>
              <a:rPr lang="en-US" dirty="0" err="1" smtClean="0"/>
              <a:t>Teget</a:t>
            </a:r>
            <a:r>
              <a:rPr lang="en-US" dirty="0" smtClean="0"/>
              <a:t> took me on a tour of the new high school facility.  In doing so, he explained some of the process that went into working with the BOE, and planning for health and safety systems in the new facilities.  I was also able to tour the remodel in process of what will be the new middle school, and Mr. </a:t>
            </a:r>
            <a:r>
              <a:rPr lang="en-US" dirty="0" err="1" smtClean="0"/>
              <a:t>Teget</a:t>
            </a:r>
            <a:r>
              <a:rPr lang="en-US" dirty="0" smtClean="0"/>
              <a:t> explained some of the issues that have arisen that were not planned for.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7494"/>
            <a:ext cx="9829800" cy="1399032"/>
          </a:xfrm>
        </p:spPr>
        <p:txBody>
          <a:bodyPr/>
          <a:lstStyle/>
          <a:p>
            <a:r>
              <a:rPr lang="en-US" dirty="0" smtClean="0"/>
              <a:t>Organizational Leadership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3.4 (Understands processes for the recruitment and induction of personnel with attention to equity and diversity.)</a:t>
            </a:r>
          </a:p>
          <a:p>
            <a:r>
              <a:rPr lang="en-US" dirty="0" smtClean="0"/>
              <a:t>Mr. </a:t>
            </a:r>
            <a:r>
              <a:rPr lang="en-US" dirty="0" err="1" smtClean="0"/>
              <a:t>Teget</a:t>
            </a:r>
            <a:r>
              <a:rPr lang="en-US" dirty="0" smtClean="0"/>
              <a:t> is a fluent Spanish speaker.  Understanding the needs of his community, the personnel working in the offices speak Spanish as well.  We discussed the hiring of teachers.  He explained that while speaking Spanish is not a requirement, if he is choosing between 2 equal candidates, a Spanish speaker would likely be chosen to fit those school community needs.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Visit #1 – Crete Middle School</a:t>
            </a:r>
            <a:endParaRPr lang="en-US" dirty="0"/>
          </a:p>
        </p:txBody>
      </p:sp>
      <p:pic>
        <p:nvPicPr>
          <p:cNvPr id="4" name="Picture 3" descr="CreteMiddleSchool photo.jpg"/>
          <p:cNvPicPr>
            <a:picLocks noChangeAspect="1"/>
          </p:cNvPicPr>
          <p:nvPr/>
        </p:nvPicPr>
        <p:blipFill>
          <a:blip r:embed="rId2" cstate="print"/>
          <a:stretch>
            <a:fillRect/>
          </a:stretch>
        </p:blipFill>
        <p:spPr>
          <a:xfrm>
            <a:off x="457200" y="1905000"/>
            <a:ext cx="5791200" cy="4343400"/>
          </a:xfrm>
          <a:prstGeom prst="rect">
            <a:avLst/>
          </a:prstGeom>
        </p:spPr>
      </p:pic>
      <p:pic>
        <p:nvPicPr>
          <p:cNvPr id="5" name="Picture 4" descr="STEVETEGET.jpg"/>
          <p:cNvPicPr>
            <a:picLocks noChangeAspect="1"/>
          </p:cNvPicPr>
          <p:nvPr/>
        </p:nvPicPr>
        <p:blipFill>
          <a:blip r:embed="rId3" cstate="print"/>
          <a:stretch>
            <a:fillRect/>
          </a:stretch>
        </p:blipFill>
        <p:spPr>
          <a:xfrm>
            <a:off x="6934200" y="2362200"/>
            <a:ext cx="1346500" cy="1733550"/>
          </a:xfrm>
          <a:prstGeom prst="rect">
            <a:avLst/>
          </a:prstGeom>
        </p:spPr>
      </p:pic>
      <p:sp>
        <p:nvSpPr>
          <p:cNvPr id="6" name="TextBox 5"/>
          <p:cNvSpPr txBox="1"/>
          <p:nvPr/>
        </p:nvSpPr>
        <p:spPr>
          <a:xfrm>
            <a:off x="7010400" y="4495800"/>
            <a:ext cx="1505540" cy="646331"/>
          </a:xfrm>
          <a:prstGeom prst="rect">
            <a:avLst/>
          </a:prstGeom>
          <a:noFill/>
        </p:spPr>
        <p:txBody>
          <a:bodyPr wrap="none" rtlCol="0">
            <a:spAutoFit/>
          </a:bodyPr>
          <a:lstStyle/>
          <a:p>
            <a:pPr algn="ctr"/>
            <a:r>
              <a:rPr lang="en-US" dirty="0" smtClean="0"/>
              <a:t>Steve </a:t>
            </a:r>
            <a:r>
              <a:rPr lang="en-US" dirty="0" err="1" smtClean="0"/>
              <a:t>Teget</a:t>
            </a:r>
            <a:endParaRPr lang="en-US" dirty="0" smtClean="0"/>
          </a:p>
          <a:p>
            <a:pPr algn="ctr"/>
            <a:r>
              <a:rPr lang="en-US" dirty="0" smtClean="0"/>
              <a:t>-Principal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Community/Political Leadership</a:t>
            </a:r>
            <a:endParaRPr lang="en-US" dirty="0"/>
          </a:p>
        </p:txBody>
      </p:sp>
      <p:sp>
        <p:nvSpPr>
          <p:cNvPr id="3" name="Content Placeholder 2"/>
          <p:cNvSpPr>
            <a:spLocks noGrp="1"/>
          </p:cNvSpPr>
          <p:nvPr>
            <p:ph idx="1"/>
          </p:nvPr>
        </p:nvSpPr>
        <p:spPr/>
        <p:txBody>
          <a:bodyPr>
            <a:noAutofit/>
          </a:bodyPr>
          <a:lstStyle/>
          <a:p>
            <a:r>
              <a:rPr lang="en-US" sz="2400" dirty="0" smtClean="0">
                <a:solidFill>
                  <a:srgbClr val="FF0000"/>
                </a:solidFill>
              </a:rPr>
              <a:t>4.1 (Addresses conditions affecting learning by developing relationships with community agencies.)</a:t>
            </a:r>
          </a:p>
          <a:p>
            <a:r>
              <a:rPr lang="en-US" sz="2400" dirty="0" smtClean="0"/>
              <a:t>Mr. </a:t>
            </a:r>
            <a:r>
              <a:rPr lang="en-US" sz="2400" dirty="0" err="1" smtClean="0"/>
              <a:t>Teget</a:t>
            </a:r>
            <a:r>
              <a:rPr lang="en-US" sz="2400" dirty="0" smtClean="0"/>
              <a:t> expressed concern for a few students who were involved in inappropriate activities in the community.  He understands his community and works with agencies that help these students.</a:t>
            </a:r>
          </a:p>
          <a:p>
            <a:r>
              <a:rPr lang="en-US" sz="2400" dirty="0" smtClean="0"/>
              <a:t>The school recently earned a grant to help them hire a school resource officer who works closely with the police department and has provided the administration with an invaluable connection between the school and community.</a:t>
            </a:r>
            <a:endParaRPr lang="en-US" sz="2400" dirty="0"/>
          </a:p>
        </p:txBody>
      </p:sp>
      <p:pic>
        <p:nvPicPr>
          <p:cNvPr id="3074" name="Picture 2" descr="C:\Users\Buescher\AppData\Local\Microsoft\Windows\Temporary Internet Files\Content.IE5\D510FAQI\participate2[1].jpg"/>
          <p:cNvPicPr>
            <a:picLocks noChangeAspect="1" noChangeArrowheads="1"/>
          </p:cNvPicPr>
          <p:nvPr/>
        </p:nvPicPr>
        <p:blipFill>
          <a:blip r:embed="rId2" cstate="print"/>
          <a:srcRect/>
          <a:stretch>
            <a:fillRect/>
          </a:stretch>
        </p:blipFill>
        <p:spPr bwMode="auto">
          <a:xfrm>
            <a:off x="6781800" y="152400"/>
            <a:ext cx="1687082" cy="17526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Community/Political </a:t>
            </a:r>
            <a:r>
              <a:rPr lang="en-US" dirty="0" smtClean="0"/>
              <a:t>Leadership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4.2 (Promotes multicultural awareness)</a:t>
            </a:r>
          </a:p>
          <a:p>
            <a:r>
              <a:rPr lang="en-US" dirty="0" smtClean="0"/>
              <a:t>Crete Middle School has many programs that promote cultural awareness and acceptance.  They work hard to create a community of learners that are sensitive to diversity.</a:t>
            </a:r>
          </a:p>
          <a:p>
            <a:r>
              <a:rPr lang="en-US" dirty="0" smtClean="0"/>
              <a:t>A student complained of being called a racial slur, and the problem was dealt with in a matter of moments, student reprimanded, parents contacted, and incident logged.  It is clear that students and staff alike know that such behavior is not to be tolerated.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Community/Political </a:t>
            </a:r>
            <a:r>
              <a:rPr lang="en-US" dirty="0" smtClean="0"/>
              <a:t>Leadership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rgbClr val="FF0000"/>
                </a:solidFill>
              </a:rPr>
              <a:t>4.7 (Demonstrates sensitivity, respect, and empathy for multiple perspectives.)</a:t>
            </a:r>
          </a:p>
          <a:p>
            <a:r>
              <a:rPr lang="en-US" dirty="0" smtClean="0"/>
              <a:t>Mr. </a:t>
            </a:r>
            <a:r>
              <a:rPr lang="en-US" dirty="0" err="1" smtClean="0"/>
              <a:t>Teget</a:t>
            </a:r>
            <a:r>
              <a:rPr lang="en-US" dirty="0" smtClean="0"/>
              <a:t> had several parent contacts throughout the day, but one in particular stood out as an excellent example of collaborating with parents:</a:t>
            </a:r>
          </a:p>
          <a:p>
            <a:pPr lvl="1"/>
            <a:r>
              <a:rPr lang="en-US" dirty="0" smtClean="0"/>
              <a:t>The mother of a student mentioned earlier in the day who had inappropriate connections in the community came in and requested a meeting with Mr. </a:t>
            </a:r>
            <a:r>
              <a:rPr lang="en-US" dirty="0" err="1" smtClean="0"/>
              <a:t>Teget</a:t>
            </a:r>
            <a:r>
              <a:rPr lang="en-US" dirty="0" smtClean="0"/>
              <a:t>.  He sat down with her (dropping everything he was in the middle of) and listened carefully to her concerns (in Spanish).  He then aided her in her request to search her daughter’s locker.  Throughout the parent contact, he was positive, understanding, and helpful.  She clearly felt comfortable expressing her concerns to him, and he made her feel comfortable sharing information that might help her daughter grow, learn, and change.  Even though I understood only half of the words, I understood all of the compassion.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a:t>
            </a:r>
            <a:endParaRPr lang="en-US" dirty="0"/>
          </a:p>
        </p:txBody>
      </p:sp>
      <p:sp>
        <p:nvSpPr>
          <p:cNvPr id="3" name="Content Placeholder 2"/>
          <p:cNvSpPr>
            <a:spLocks noGrp="1"/>
          </p:cNvSpPr>
          <p:nvPr>
            <p:ph idx="1"/>
          </p:nvPr>
        </p:nvSpPr>
        <p:spPr/>
        <p:txBody>
          <a:bodyPr/>
          <a:lstStyle/>
          <a:p>
            <a:r>
              <a:rPr lang="en-US" dirty="0" smtClean="0"/>
              <a:t>I feel as though I learned a great deal about school leadership through my site visits.  </a:t>
            </a:r>
          </a:p>
          <a:p>
            <a:r>
              <a:rPr lang="en-US" dirty="0" smtClean="0"/>
              <a:t>It is clear to me that the mentorship of great leaders is crucial to help me develop my own leadership skills, and I hope to continue to build relationships that help me grow and learn.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included:</a:t>
            </a:r>
            <a:endParaRPr lang="en-US" dirty="0"/>
          </a:p>
        </p:txBody>
      </p:sp>
      <p:sp>
        <p:nvSpPr>
          <p:cNvPr id="3" name="Content Placeholder 2"/>
          <p:cNvSpPr>
            <a:spLocks noGrp="1"/>
          </p:cNvSpPr>
          <p:nvPr>
            <p:ph idx="1"/>
          </p:nvPr>
        </p:nvSpPr>
        <p:spPr/>
        <p:txBody>
          <a:bodyPr>
            <a:normAutofit lnSpcReduction="10000"/>
          </a:bodyPr>
          <a:lstStyle/>
          <a:p>
            <a:r>
              <a:rPr lang="en-US" dirty="0" smtClean="0"/>
              <a:t>Shadowing the principal of the middle school, Mr. Steve </a:t>
            </a:r>
            <a:r>
              <a:rPr lang="en-US" dirty="0" err="1" smtClean="0"/>
              <a:t>Teget</a:t>
            </a:r>
            <a:r>
              <a:rPr lang="en-US" dirty="0" smtClean="0"/>
              <a:t>, for a full school day.  </a:t>
            </a:r>
            <a:endParaRPr lang="en-US" dirty="0" smtClean="0"/>
          </a:p>
          <a:p>
            <a:r>
              <a:rPr lang="en-US" dirty="0" smtClean="0"/>
              <a:t>-Daily duties</a:t>
            </a:r>
          </a:p>
          <a:p>
            <a:r>
              <a:rPr lang="en-US" dirty="0" smtClean="0"/>
              <a:t>-Parent interruptions</a:t>
            </a:r>
          </a:p>
          <a:p>
            <a:r>
              <a:rPr lang="en-US" dirty="0" smtClean="0"/>
              <a:t>-Tours of the new facilities</a:t>
            </a:r>
          </a:p>
          <a:p>
            <a:r>
              <a:rPr lang="en-US" dirty="0" smtClean="0"/>
              <a:t>-Classroom and teacher observations</a:t>
            </a:r>
          </a:p>
          <a:p>
            <a:r>
              <a:rPr lang="en-US" dirty="0" smtClean="0"/>
              <a:t>-A budget meeting and behavior intervention meeting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 #2 – ESU 4 Professional Development Presentation</a:t>
            </a:r>
            <a:endParaRPr lang="en-US" dirty="0"/>
          </a:p>
        </p:txBody>
      </p:sp>
      <p:pic>
        <p:nvPicPr>
          <p:cNvPr id="4" name="Content Placeholder 3" descr="esu4.jpg"/>
          <p:cNvPicPr>
            <a:picLocks noGrp="1" noChangeAspect="1"/>
          </p:cNvPicPr>
          <p:nvPr>
            <p:ph idx="1"/>
          </p:nvPr>
        </p:nvPicPr>
        <p:blipFill>
          <a:blip r:embed="rId2" cstate="print"/>
          <a:stretch>
            <a:fillRect/>
          </a:stretch>
        </p:blipFill>
        <p:spPr>
          <a:xfrm>
            <a:off x="762000" y="1905000"/>
            <a:ext cx="4648199" cy="4648199"/>
          </a:xfrm>
        </p:spPr>
      </p:pic>
      <p:pic>
        <p:nvPicPr>
          <p:cNvPr id="7" name="Picture 6" descr="Jen Madison.jpg"/>
          <p:cNvPicPr>
            <a:picLocks noChangeAspect="1"/>
          </p:cNvPicPr>
          <p:nvPr/>
        </p:nvPicPr>
        <p:blipFill>
          <a:blip r:embed="rId3" cstate="print"/>
          <a:stretch>
            <a:fillRect/>
          </a:stretch>
        </p:blipFill>
        <p:spPr>
          <a:xfrm>
            <a:off x="5715000" y="1981200"/>
            <a:ext cx="1152525" cy="1514475"/>
          </a:xfrm>
          <a:prstGeom prst="rect">
            <a:avLst/>
          </a:prstGeom>
        </p:spPr>
      </p:pic>
      <p:pic>
        <p:nvPicPr>
          <p:cNvPr id="8" name="Picture 7" descr="Suzanne.jpg"/>
          <p:cNvPicPr>
            <a:picLocks noChangeAspect="1"/>
          </p:cNvPicPr>
          <p:nvPr/>
        </p:nvPicPr>
        <p:blipFill>
          <a:blip r:embed="rId4" cstate="print"/>
          <a:stretch>
            <a:fillRect/>
          </a:stretch>
        </p:blipFill>
        <p:spPr>
          <a:xfrm>
            <a:off x="6781800" y="4038600"/>
            <a:ext cx="1158240" cy="1447800"/>
          </a:xfrm>
          <a:prstGeom prst="rect">
            <a:avLst/>
          </a:prstGeom>
        </p:spPr>
      </p:pic>
      <p:sp>
        <p:nvSpPr>
          <p:cNvPr id="9" name="TextBox 8"/>
          <p:cNvSpPr txBox="1"/>
          <p:nvPr/>
        </p:nvSpPr>
        <p:spPr>
          <a:xfrm>
            <a:off x="5562600" y="3581400"/>
            <a:ext cx="1606530" cy="369332"/>
          </a:xfrm>
          <a:prstGeom prst="rect">
            <a:avLst/>
          </a:prstGeom>
          <a:noFill/>
        </p:spPr>
        <p:txBody>
          <a:bodyPr wrap="none" rtlCol="0">
            <a:spAutoFit/>
          </a:bodyPr>
          <a:lstStyle/>
          <a:p>
            <a:r>
              <a:rPr lang="en-US" dirty="0" smtClean="0"/>
              <a:t>Jen Madison</a:t>
            </a:r>
            <a:endParaRPr lang="en-US" dirty="0"/>
          </a:p>
        </p:txBody>
      </p:sp>
      <p:sp>
        <p:nvSpPr>
          <p:cNvPr id="10" name="TextBox 9"/>
          <p:cNvSpPr txBox="1"/>
          <p:nvPr/>
        </p:nvSpPr>
        <p:spPr>
          <a:xfrm>
            <a:off x="6400800" y="5638800"/>
            <a:ext cx="2036135" cy="369332"/>
          </a:xfrm>
          <a:prstGeom prst="rect">
            <a:avLst/>
          </a:prstGeom>
          <a:noFill/>
        </p:spPr>
        <p:txBody>
          <a:bodyPr wrap="none" rtlCol="0">
            <a:spAutoFit/>
          </a:bodyPr>
          <a:lstStyle/>
          <a:p>
            <a:r>
              <a:rPr lang="en-US" dirty="0" smtClean="0"/>
              <a:t>Suzanne Whistler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day included:</a:t>
            </a:r>
            <a:endParaRPr lang="en-US" dirty="0"/>
          </a:p>
        </p:txBody>
      </p:sp>
      <p:sp>
        <p:nvSpPr>
          <p:cNvPr id="3" name="Content Placeholder 2"/>
          <p:cNvSpPr>
            <a:spLocks noGrp="1"/>
          </p:cNvSpPr>
          <p:nvPr>
            <p:ph idx="1"/>
          </p:nvPr>
        </p:nvSpPr>
        <p:spPr/>
        <p:txBody>
          <a:bodyPr/>
          <a:lstStyle/>
          <a:p>
            <a:r>
              <a:rPr lang="en-US" dirty="0" smtClean="0"/>
              <a:t>Shadowing Jen and Suzanne as they presented to staff at Syracuse High School</a:t>
            </a:r>
          </a:p>
          <a:p>
            <a:r>
              <a:rPr lang="en-US" dirty="0" smtClean="0"/>
              <a:t>Set-up, scheduling, and clean-up</a:t>
            </a:r>
          </a:p>
          <a:p>
            <a:r>
              <a:rPr lang="en-US" dirty="0" smtClean="0"/>
              <a:t>A few questions here and there with Syracuse staff and administration</a:t>
            </a:r>
          </a:p>
          <a:p>
            <a:r>
              <a:rPr lang="en-US" dirty="0" smtClean="0"/>
              <a:t>An interview and discussion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Picture:</a:t>
            </a:r>
            <a:endParaRPr lang="en-US" dirty="0"/>
          </a:p>
        </p:txBody>
      </p:sp>
      <p:sp>
        <p:nvSpPr>
          <p:cNvPr id="3" name="Content Placeholder 2"/>
          <p:cNvSpPr>
            <a:spLocks noGrp="1"/>
          </p:cNvSpPr>
          <p:nvPr>
            <p:ph idx="1"/>
          </p:nvPr>
        </p:nvSpPr>
        <p:spPr/>
        <p:txBody>
          <a:bodyPr/>
          <a:lstStyle/>
          <a:p>
            <a:r>
              <a:rPr lang="en-US" dirty="0" smtClean="0"/>
              <a:t>My goal was to receive a wide range of experience, knowledge, and questions to ponder with my two visits, and I feel like I achieved that goal.  </a:t>
            </a:r>
          </a:p>
          <a:p>
            <a:r>
              <a:rPr lang="en-US" dirty="0" smtClean="0"/>
              <a:t>All in all, I was witness to each and every type of leadership discussed in our program outcomes.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1.1(Consistent Philosophy of education) and 1.2 (Develops vision and purpose)</a:t>
            </a:r>
          </a:p>
          <a:p>
            <a:r>
              <a:rPr lang="en-US" dirty="0" smtClean="0"/>
              <a:t>Crete Middle School has a clear philosophy of education that involves positive reinforcement.</a:t>
            </a:r>
          </a:p>
          <a:p>
            <a:r>
              <a:rPr lang="en-US" dirty="0" smtClean="0"/>
              <a:t>The theme “Every Student is a STAR” is seen consistently throughout the building.</a:t>
            </a:r>
          </a:p>
          <a:p>
            <a:r>
              <a:rPr lang="en-US" dirty="0" smtClean="0">
                <a:solidFill>
                  <a:srgbClr val="FFFF00"/>
                </a:solidFill>
              </a:rPr>
              <a:t>STAR</a:t>
            </a:r>
            <a:r>
              <a:rPr lang="en-US" dirty="0" smtClean="0"/>
              <a:t>= </a:t>
            </a:r>
            <a:r>
              <a:rPr lang="en-US" dirty="0" smtClean="0">
                <a:solidFill>
                  <a:srgbClr val="FFFF00"/>
                </a:solidFill>
              </a:rPr>
              <a:t>S</a:t>
            </a:r>
            <a:r>
              <a:rPr lang="en-US" dirty="0" smtClean="0"/>
              <a:t>how integrity, </a:t>
            </a:r>
            <a:r>
              <a:rPr lang="en-US" dirty="0" smtClean="0">
                <a:solidFill>
                  <a:srgbClr val="FFFF00"/>
                </a:solidFill>
              </a:rPr>
              <a:t>T</a:t>
            </a:r>
            <a:r>
              <a:rPr lang="en-US" dirty="0" smtClean="0"/>
              <a:t>hrough respect </a:t>
            </a:r>
            <a:r>
              <a:rPr lang="en-US" dirty="0" smtClean="0">
                <a:solidFill>
                  <a:srgbClr val="FFFF00"/>
                </a:solidFill>
              </a:rPr>
              <a:t>A</a:t>
            </a:r>
            <a:r>
              <a:rPr lang="en-US" dirty="0" smtClean="0"/>
              <a:t>nd </a:t>
            </a:r>
            <a:r>
              <a:rPr lang="en-US" dirty="0" smtClean="0">
                <a:solidFill>
                  <a:srgbClr val="FFFF00"/>
                </a:solidFill>
              </a:rPr>
              <a:t>R</a:t>
            </a:r>
            <a:r>
              <a:rPr lang="en-US" dirty="0" smtClean="0"/>
              <a:t>esponsibility</a:t>
            </a:r>
          </a:p>
        </p:txBody>
      </p:sp>
      <p:pic>
        <p:nvPicPr>
          <p:cNvPr id="1026" name="Picture 2" descr="C:\Users\Buescher\AppData\Local\Microsoft\Windows\Temporary Internet Files\Content.IE5\G6Z4UG36\stella[1].png"/>
          <p:cNvPicPr>
            <a:picLocks noChangeAspect="1" noChangeArrowheads="1"/>
          </p:cNvPicPr>
          <p:nvPr/>
        </p:nvPicPr>
        <p:blipFill>
          <a:blip r:embed="rId2" cstate="print"/>
          <a:srcRect/>
          <a:stretch>
            <a:fillRect/>
          </a:stretch>
        </p:blipFill>
        <p:spPr bwMode="auto">
          <a:xfrm>
            <a:off x="6705600" y="152400"/>
            <a:ext cx="1752600" cy="166765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 cont…</a:t>
            </a:r>
            <a:endParaRPr lang="en-US" dirty="0"/>
          </a:p>
        </p:txBody>
      </p:sp>
      <p:sp>
        <p:nvSpPr>
          <p:cNvPr id="3" name="Content Placeholder 2"/>
          <p:cNvSpPr>
            <a:spLocks noGrp="1"/>
          </p:cNvSpPr>
          <p:nvPr>
            <p:ph idx="1"/>
          </p:nvPr>
        </p:nvSpPr>
        <p:spPr/>
        <p:txBody>
          <a:bodyPr/>
          <a:lstStyle/>
          <a:p>
            <a:r>
              <a:rPr lang="en-US" dirty="0" smtClean="0"/>
              <a:t>The school’s mission and goals are posted right in the entrance along with stars everywhere.</a:t>
            </a:r>
          </a:p>
          <a:p>
            <a:r>
              <a:rPr lang="en-US" dirty="0" smtClean="0"/>
              <a:t>There is a “Stellar Students” trophy case in the entryway.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Leadership cont…</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1.6 (Engages in problem solving techniques and decision making skills.)</a:t>
            </a:r>
          </a:p>
          <a:p>
            <a:r>
              <a:rPr lang="en-US" dirty="0" smtClean="0"/>
              <a:t>From the very start of the day, which was filled with interruptions, meetings gone late, phone calls, and student issues, I was able to observe Mr. </a:t>
            </a:r>
            <a:r>
              <a:rPr lang="en-US" dirty="0" err="1" smtClean="0"/>
              <a:t>Teget</a:t>
            </a:r>
            <a:r>
              <a:rPr lang="en-US" dirty="0" smtClean="0"/>
              <a:t> solving each problem that arose.</a:t>
            </a:r>
          </a:p>
          <a:p>
            <a:r>
              <a:rPr lang="en-US" dirty="0" smtClean="0"/>
              <a:t>Each decision that had to be made was determined based on what was best for the students.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293</TotalTime>
  <Words>1515</Words>
  <Application>Microsoft Office PowerPoint</Application>
  <PresentationFormat>On-screen Show (4:3)</PresentationFormat>
  <Paragraphs>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Verve</vt:lpstr>
      <vt:lpstr>Cassidy Buescher Site Visits – Spring 2016</vt:lpstr>
      <vt:lpstr>Visit #1 – Crete Middle School</vt:lpstr>
      <vt:lpstr>The day included:</vt:lpstr>
      <vt:lpstr>Visit #2 – ESU 4 Professional Development Presentation</vt:lpstr>
      <vt:lpstr>The day included:</vt:lpstr>
      <vt:lpstr>Big Picture:</vt:lpstr>
      <vt:lpstr>Strategic Leadership</vt:lpstr>
      <vt:lpstr>Strategic Leadership cont…</vt:lpstr>
      <vt:lpstr>Strategic Leadership cont…</vt:lpstr>
      <vt:lpstr>Strategic Leadership cont…</vt:lpstr>
      <vt:lpstr>Instructional Leadership</vt:lpstr>
      <vt:lpstr>Instructional Leadership cont…</vt:lpstr>
      <vt:lpstr>Instructional Leadership cont…</vt:lpstr>
      <vt:lpstr>Instructional Leadership cont…</vt:lpstr>
      <vt:lpstr>Instructional Leadership cont…</vt:lpstr>
      <vt:lpstr>Organizational Leadership</vt:lpstr>
      <vt:lpstr>Organizational Leadership cont…</vt:lpstr>
      <vt:lpstr>Organizational Leadership cont…</vt:lpstr>
      <vt:lpstr>Organizational Leadership cont…</vt:lpstr>
      <vt:lpstr>Community/Political Leadership</vt:lpstr>
      <vt:lpstr>Community/Political Leadership cont…</vt:lpstr>
      <vt:lpstr>Community/Political Leadership cont…</vt:lpstr>
      <vt:lpstr>Overall…</vt:lpstr>
    </vt:vector>
  </TitlesOfParts>
  <Company>Modern Woodmen of America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Visits – Spring 2016</dc:title>
  <dc:creator>Windows User</dc:creator>
  <cp:lastModifiedBy>Windows User</cp:lastModifiedBy>
  <cp:revision>31</cp:revision>
  <dcterms:created xsi:type="dcterms:W3CDTF">2016-04-01T15:51:44Z</dcterms:created>
  <dcterms:modified xsi:type="dcterms:W3CDTF">2016-04-01T20:45:09Z</dcterms:modified>
</cp:coreProperties>
</file>